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9" r:id="rId1"/>
    <p:sldMasterId id="2147483795" r:id="rId2"/>
  </p:sldMasterIdLst>
  <p:notesMasterIdLst>
    <p:notesMasterId r:id="rId12"/>
  </p:notesMasterIdLst>
  <p:handoutMasterIdLst>
    <p:handoutMasterId r:id="rId13"/>
  </p:handoutMasterIdLst>
  <p:sldIdLst>
    <p:sldId id="449" r:id="rId3"/>
    <p:sldId id="1017" r:id="rId4"/>
    <p:sldId id="999" r:id="rId5"/>
    <p:sldId id="1020" r:id="rId6"/>
    <p:sldId id="1018" r:id="rId7"/>
    <p:sldId id="1019" r:id="rId8"/>
    <p:sldId id="1051" r:id="rId9"/>
    <p:sldId id="1052" r:id="rId10"/>
    <p:sldId id="1006" r:id="rId11"/>
  </p:sldIdLst>
  <p:sldSz cx="12192000" cy="6858000"/>
  <p:notesSz cx="6797675" cy="9926638"/>
  <p:embeddedFontLst>
    <p:embeddedFont>
      <p:font typeface="NanumGothic" panose="020D0604000000000000" pitchFamily="34" charset="-127"/>
      <p:regular r:id="rId14"/>
      <p:bold r:id="rId15"/>
    </p:embeddedFont>
    <p:embeddedFont>
      <p:font typeface="NanumGothic" panose="020D0604000000000000" pitchFamily="34" charset="-127"/>
      <p:regular r:id="rId14"/>
      <p:bold r:id="rId15"/>
    </p:embeddedFont>
    <p:embeddedFont>
      <p:font typeface="나눔고딕 ExtraBold" panose="020D0604000000000000" pitchFamily="34" charset="-127"/>
      <p:bold r:id="rId16"/>
    </p:embeddedFont>
    <p:embeddedFont>
      <p:font typeface="맑은 고딕" panose="020B0503020000020004" pitchFamily="34" charset="-127"/>
      <p:regular r:id="rId17"/>
      <p:bold r:id="rId18"/>
    </p:embeddedFont>
    <p:embeddedFont>
      <p:font typeface="이사만루체 Bold" pitchFamily="2" charset="-127"/>
      <p:bold r:id="rId19"/>
    </p:embeddedFont>
    <p:embeddedFont>
      <p:font typeface="이사만루체 Medium" pitchFamily="2" charset="-127"/>
      <p:regular r:id="rId20"/>
    </p:embeddedFont>
    <p:embeddedFont>
      <p:font typeface="Cambria" panose="02040503050406030204" pitchFamily="18" charset="0"/>
      <p:regular r:id="rId21"/>
      <p:bold r:id="rId22"/>
      <p:italic r:id="rId23"/>
      <p:boldItalic r:id="rId24"/>
    </p:embeddedFont>
    <p:embeddedFont>
      <p:font typeface="Corbel" panose="020B0503020204020204" pitchFamily="34" charset="0"/>
      <p:regular r:id="rId25"/>
      <p:bold r:id="rId26"/>
      <p:italic r:id="rId27"/>
      <p:boldItalic r:id="rId28"/>
    </p:embeddedFont>
    <p:embeddedFont>
      <p:font typeface="ESAMANRU LIGHT" pitchFamily="2" charset="-127"/>
      <p:regular r:id="rId29"/>
    </p:embeddedFont>
    <p:embeddedFont>
      <p:font typeface="esamanru Medium" pitchFamily="2" charset="-127"/>
      <p:regular r:id="rId30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CEE8726-F9F3-41AF-B5F6-E34B9A5B6B90}">
          <p14:sldIdLst>
            <p14:sldId id="449"/>
            <p14:sldId id="1017"/>
            <p14:sldId id="999"/>
            <p14:sldId id="1020"/>
            <p14:sldId id="1018"/>
            <p14:sldId id="1019"/>
            <p14:sldId id="1051"/>
            <p14:sldId id="1052"/>
            <p14:sldId id="10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92" userDrawn="1">
          <p15:clr>
            <a:srgbClr val="A4A3A4"/>
          </p15:clr>
        </p15:guide>
        <p15:guide id="2" orient="horz" pos="813" userDrawn="1">
          <p15:clr>
            <a:srgbClr val="A4A3A4"/>
          </p15:clr>
        </p15:guide>
        <p15:guide id="3" orient="horz" pos="1122" userDrawn="1">
          <p15:clr>
            <a:srgbClr val="A4A3A4"/>
          </p15:clr>
        </p15:guide>
        <p15:guide id="4" orient="horz" pos="3537" userDrawn="1">
          <p15:clr>
            <a:srgbClr val="A4A3A4"/>
          </p15:clr>
        </p15:guide>
        <p15:guide id="5" orient="horz" pos="4199" userDrawn="1">
          <p15:clr>
            <a:srgbClr val="A4A3A4"/>
          </p15:clr>
        </p15:guide>
        <p15:guide id="6" orient="horz" pos="3921" userDrawn="1">
          <p15:clr>
            <a:srgbClr val="A4A3A4"/>
          </p15:clr>
        </p15:guide>
        <p15:guide id="7" orient="horz" pos="1952" userDrawn="1">
          <p15:clr>
            <a:srgbClr val="A4A3A4"/>
          </p15:clr>
        </p15:guide>
        <p15:guide id="8" pos="7401" userDrawn="1">
          <p15:clr>
            <a:srgbClr val="A4A3A4"/>
          </p15:clr>
        </p15:guide>
        <p15:guide id="9" pos="451" userDrawn="1">
          <p15:clr>
            <a:srgbClr val="A4A3A4"/>
          </p15:clr>
        </p15:guide>
        <p15:guide id="10" pos="5996" userDrawn="1">
          <p15:clr>
            <a:srgbClr val="A4A3A4"/>
          </p15:clr>
        </p15:guide>
        <p15:guide id="11" pos="3772" userDrawn="1">
          <p15:clr>
            <a:srgbClr val="A4A3A4"/>
          </p15:clr>
        </p15:guide>
        <p15:guide id="12" pos="2076" userDrawn="1">
          <p15:clr>
            <a:srgbClr val="A4A3A4"/>
          </p15:clr>
        </p15:guide>
        <p15:guide id="13" pos="4075" userDrawn="1">
          <p15:clr>
            <a:srgbClr val="A4A3A4"/>
          </p15:clr>
        </p15:guide>
        <p15:guide id="14" orient="horz" pos="1102" userDrawn="1">
          <p15:clr>
            <a:srgbClr val="A4A3A4"/>
          </p15:clr>
        </p15:guide>
        <p15:guide id="15" orient="horz" pos="3067" userDrawn="1">
          <p15:clr>
            <a:srgbClr val="A4A3A4"/>
          </p15:clr>
        </p15:guide>
        <p15:guide id="16" orient="horz" pos="4201" userDrawn="1">
          <p15:clr>
            <a:srgbClr val="A4A3A4"/>
          </p15:clr>
        </p15:guide>
        <p15:guide id="17" orient="horz" pos="1933" userDrawn="1">
          <p15:clr>
            <a:srgbClr val="A4A3A4"/>
          </p15:clr>
        </p15:guide>
        <p15:guide id="18" pos="7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75E"/>
    <a:srgbClr val="9A1F4E"/>
    <a:srgbClr val="E8E8E8"/>
    <a:srgbClr val="152B65"/>
    <a:srgbClr val="8FAADC"/>
    <a:srgbClr val="3367BB"/>
    <a:srgbClr val="CCECFF"/>
    <a:srgbClr val="FFFFCC"/>
    <a:srgbClr val="FFCC9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79" autoAdjust="0"/>
    <p:restoredTop sz="92077" autoAdjust="0"/>
  </p:normalViewPr>
  <p:slideViewPr>
    <p:cSldViewPr>
      <p:cViewPr varScale="1">
        <p:scale>
          <a:sx n="88" d="100"/>
          <a:sy n="88" d="100"/>
        </p:scale>
        <p:origin x="192" y="808"/>
      </p:cViewPr>
      <p:guideLst>
        <p:guide orient="horz" pos="492"/>
        <p:guide orient="horz" pos="813"/>
        <p:guide orient="horz" pos="1122"/>
        <p:guide orient="horz" pos="3537"/>
        <p:guide orient="horz" pos="4199"/>
        <p:guide orient="horz" pos="3921"/>
        <p:guide orient="horz" pos="1952"/>
        <p:guide pos="7401"/>
        <p:guide pos="451"/>
        <p:guide pos="5996"/>
        <p:guide pos="3772"/>
        <p:guide pos="2076"/>
        <p:guide pos="4075"/>
        <p:guide orient="horz" pos="1102"/>
        <p:guide orient="horz" pos="3067"/>
        <p:guide orient="horz" pos="4201"/>
        <p:guide orient="horz" pos="1933"/>
        <p:guide pos="7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908" y="414"/>
      </p:cViewPr>
      <p:guideLst>
        <p:guide orient="horz" pos="3127"/>
        <p:guide pos="2141"/>
      </p:guideLst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324A1115-9F2D-4D68-85C5-5EC1194C254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92951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5710"/>
            <a:ext cx="5435600" cy="446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BDE6D3F4-B44C-4D4D-B492-8788D90AD2B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6583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BBD44-7F29-4E49-97C7-26E17827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8E34C6-4200-1AF3-69DF-B0F125E8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060860-0C1B-32DC-0EB7-CC65AD0C7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ECC2E-A141-F59F-D484-14690DBA2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47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03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CEC3A-6E98-A112-7E89-E090C3E45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64F0A2-E33E-2E97-6477-3B162698C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CD66C7-6C9A-0D7E-2FD9-ECD61DE12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456727-9B7A-498E-18C7-87C42DCE18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78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AC059-7225-9F27-9091-53CF2BD38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BDEAC6-1BDC-BBC2-9353-2BD8C4157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F23A9E-D86C-3B7B-C2B4-1C1C761A9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1FB1E9-EFD8-C8EE-7C8D-762DDFA8A2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75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9685-7F23-F9A1-1D80-B69453E4A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B18B73-F5F0-7CEE-9B5E-2F8C8C15C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5113" cy="3722687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3804AA-160E-1CA6-8E8E-F3A911BCF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04E12C-C88E-F1AC-EC6D-A59395EF89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257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BB6CB-F2B9-54FD-BA51-D7EF14EA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2AA98B-D73C-5D67-DE59-ACFE943A9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A6E50-1A47-8C0C-8B92-DA55485D6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85CC6-559E-0ADD-6B06-2E974B0E16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328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BB6CB-F2B9-54FD-BA51-D7EF14EA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2AA98B-D73C-5D67-DE59-ACFE943A9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A6E50-1A47-8C0C-8B92-DA55485D6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85CC6-559E-0ADD-6B06-2E974B0E16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091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 flipV="1">
            <a:off x="-1" y="6308999"/>
            <a:ext cx="12192001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12192000" cy="4182802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2FF581-74A3-4A97-A84D-A91C762C65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36" y="6399034"/>
            <a:ext cx="1260014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561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15110" y="1779588"/>
            <a:ext cx="5439508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42185" y="1779588"/>
            <a:ext cx="5439508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329820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9938" y="1206650"/>
            <a:ext cx="10722708" cy="4680000"/>
          </a:xfrm>
        </p:spPr>
        <p:txBody>
          <a:bodyPr/>
          <a:lstStyle>
            <a:lvl1pPr>
              <a:lnSpc>
                <a:spcPct val="150000"/>
              </a:lnSpc>
              <a:defRPr sz="1600"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410318" indent="-167058">
              <a:lnSpc>
                <a:spcPct val="150000"/>
              </a:lnSpc>
              <a:buFont typeface="맑은 고딕" panose="020B0503020000020004" pitchFamily="50" charset="-127"/>
              <a:buChar char="√"/>
              <a:defRPr sz="1400"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200"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10769601" y="6459538"/>
            <a:ext cx="1266092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1200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1200" b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 userDrawn="1"/>
        </p:nvSpPr>
        <p:spPr>
          <a:xfrm rot="10800000">
            <a:off x="-1" y="6262962"/>
            <a:ext cx="12192001" cy="460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37" y="69850"/>
            <a:ext cx="10722708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048CA7-3341-BE92-3A7C-B71AE5CC89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36" y="6399034"/>
            <a:ext cx="1260014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207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F254D-D485-4424-B9F6-B67A605DDF19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0"/>
            <a:ext cx="12192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953764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01" y="64800"/>
            <a:ext cx="10722708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310797-E8F0-33FF-3EAC-DF0D297E0E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02B1F-C918-4EA9-8A71-4A69BA71DD78}" type="slidenum">
              <a:rPr lang="en-GB" altLang="ko-KR" smtClean="0"/>
              <a:pPr>
                <a:defRPr/>
              </a:pPr>
              <a:t>‹#›</a:t>
            </a:fld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34313576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1201" y="64800"/>
            <a:ext cx="10722708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15110" y="1779588"/>
            <a:ext cx="5439508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42185" y="1779588"/>
            <a:ext cx="5439508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4F184-09B5-43E3-9B7A-CC3A5F5FC70F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312410962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>
            <a:off x="-1" y="6262962"/>
            <a:ext cx="12192002" cy="460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12192000" cy="4182802"/>
          </a:xfrm>
          <a:prstGeom prst="rect">
            <a:avLst/>
          </a:prstGeom>
          <a:noFill/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0251931-8A22-25A9-E775-FD5DE9EDE5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36" y="6399034"/>
            <a:ext cx="1260014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95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9938" y="1206650"/>
            <a:ext cx="10722708" cy="4680000"/>
          </a:xfrm>
        </p:spPr>
        <p:txBody>
          <a:bodyPr/>
          <a:lstStyle>
            <a:lvl1pPr>
              <a:lnSpc>
                <a:spcPct val="150000"/>
              </a:lnSpc>
              <a:defRPr sz="1600"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410318" indent="-167058">
              <a:lnSpc>
                <a:spcPct val="150000"/>
              </a:lnSpc>
              <a:buFont typeface="맑은 고딕" panose="020B0503020000020004" pitchFamily="50" charset="-127"/>
              <a:buChar char="√"/>
              <a:defRPr sz="1400"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200"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037ABE-D605-7DC2-CD98-5957AE0F5873}"/>
              </a:ext>
            </a:extLst>
          </p:cNvPr>
          <p:cNvSpPr/>
          <p:nvPr userDrawn="1"/>
        </p:nvSpPr>
        <p:spPr>
          <a:xfrm rot="10800000">
            <a:off x="-114069" y="6262962"/>
            <a:ext cx="12306070" cy="46070"/>
          </a:xfrm>
          <a:prstGeom prst="rect">
            <a:avLst/>
          </a:prstGeom>
          <a:gradFill flip="none" rotWithShape="1">
            <a:gsLst>
              <a:gs pos="0">
                <a:srgbClr val="9A1F4E"/>
              </a:gs>
              <a:gs pos="25000">
                <a:srgbClr val="9A1F4E"/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A5E0A0-2746-320B-18BA-16D48F0ABB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36" y="6399034"/>
            <a:ext cx="1260014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6561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0"/>
            <a:ext cx="12192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140892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7828934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9BEA91-710F-4DA2-A57A-92029721C1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6054"/>
          <a:stretch/>
        </p:blipFill>
        <p:spPr>
          <a:xfrm>
            <a:off x="-1675" y="-3606"/>
            <a:ext cx="12192000" cy="792606"/>
          </a:xfrm>
          <a:prstGeom prst="rect">
            <a:avLst/>
          </a:prstGeom>
        </p:spPr>
      </p:pic>
      <p:sp>
        <p:nvSpPr>
          <p:cNvPr id="413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85829" y="6560299"/>
            <a:ext cx="117019" cy="11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757623" eaLnBrk="0" hangingPunct="0">
              <a:defRPr sz="738">
                <a:solidFill>
                  <a:srgbClr val="000000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64B02B1F-C918-4EA9-8A71-4A69BA71DD78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5274" y="1149000"/>
            <a:ext cx="10689329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0"/>
            <a:r>
              <a:rPr lang="en-US" altLang="ko-KR" dirty="0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12192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591A48D-7862-4BD3-BDC0-4940E5CAC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10236045" y="396649"/>
            <a:ext cx="1694093" cy="276754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008097E2-E215-16CD-58E7-6BD7499887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3295" y="65100"/>
            <a:ext cx="1072270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71" r:id="rId2"/>
    <p:sldLayoutId id="2147483772" r:id="rId3"/>
    <p:sldLayoutId id="2147483794" r:id="rId4"/>
    <p:sldLayoutId id="2147483773" r:id="rId5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FF8754-B9F3-D76F-38C3-B0091EEFC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</a:blip>
          <a:srcRect r="24209"/>
          <a:stretch/>
        </p:blipFill>
        <p:spPr>
          <a:xfrm>
            <a:off x="-1672" y="-3606"/>
            <a:ext cx="9835841" cy="792606"/>
          </a:xfrm>
          <a:custGeom>
            <a:avLst/>
            <a:gdLst>
              <a:gd name="connsiteX0" fmla="*/ 0 w 7376881"/>
              <a:gd name="connsiteY0" fmla="*/ 0 h 792606"/>
              <a:gd name="connsiteX1" fmla="*/ 7376881 w 7376881"/>
              <a:gd name="connsiteY1" fmla="*/ 0 h 792606"/>
              <a:gd name="connsiteX2" fmla="*/ 7335083 w 7376881"/>
              <a:gd name="connsiteY2" fmla="*/ 72101 h 792606"/>
              <a:gd name="connsiteX3" fmla="*/ 6478558 w 7376881"/>
              <a:gd name="connsiteY3" fmla="*/ 773769 h 792606"/>
              <a:gd name="connsiteX4" fmla="*/ 6439960 w 7376881"/>
              <a:gd name="connsiteY4" fmla="*/ 792606 h 792606"/>
              <a:gd name="connsiteX5" fmla="*/ 0 w 7376881"/>
              <a:gd name="connsiteY5" fmla="*/ 792606 h 792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6881" h="792606">
                <a:moveTo>
                  <a:pt x="0" y="0"/>
                </a:moveTo>
                <a:lnTo>
                  <a:pt x="7376881" y="0"/>
                </a:lnTo>
                <a:lnTo>
                  <a:pt x="7335083" y="72101"/>
                </a:lnTo>
                <a:cubicBezTo>
                  <a:pt x="7153136" y="331561"/>
                  <a:pt x="6859280" y="569153"/>
                  <a:pt x="6478558" y="773769"/>
                </a:cubicBezTo>
                <a:lnTo>
                  <a:pt x="6439960" y="792606"/>
                </a:lnTo>
                <a:lnTo>
                  <a:pt x="0" y="792606"/>
                </a:lnTo>
                <a:close/>
              </a:path>
            </a:pathLst>
          </a:custGeom>
        </p:spPr>
      </p:pic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3295" y="65100"/>
            <a:ext cx="1072270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5274" y="1149000"/>
            <a:ext cx="10689329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0"/>
            <a:r>
              <a:rPr lang="en-US" altLang="ko-KR" dirty="0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12192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17EA2C-9563-3A9C-CD52-0AE019419479}"/>
              </a:ext>
            </a:extLst>
          </p:cNvPr>
          <p:cNvSpPr/>
          <p:nvPr userDrawn="1"/>
        </p:nvSpPr>
        <p:spPr>
          <a:xfrm rot="10800000">
            <a:off x="-1" y="6262962"/>
            <a:ext cx="12192001" cy="45719"/>
          </a:xfrm>
          <a:prstGeom prst="rect">
            <a:avLst/>
          </a:prstGeom>
          <a:gradFill flip="none" rotWithShape="1">
            <a:gsLst>
              <a:gs pos="0">
                <a:srgbClr val="9A1F4E"/>
              </a:gs>
              <a:gs pos="25000">
                <a:srgbClr val="9A1F4E"/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BDD22-E678-EB87-D6D2-EB743F53AA76}"/>
              </a:ext>
            </a:extLst>
          </p:cNvPr>
          <p:cNvSpPr txBox="1">
            <a:spLocks/>
          </p:cNvSpPr>
          <p:nvPr userDrawn="1"/>
        </p:nvSpPr>
        <p:spPr>
          <a:xfrm>
            <a:off x="10769601" y="6459538"/>
            <a:ext cx="1266092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1200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1200" b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7ACC87-C6AE-3456-8EF1-CA4EB73EE52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36" y="6399034"/>
            <a:ext cx="1260014" cy="3582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A37472-F075-4078-B3B4-A2C2340831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10236045" y="396649"/>
            <a:ext cx="1694093" cy="27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62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51C254-D3FE-4F55-B884-40C49A8602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8976032" y="6399033"/>
            <a:ext cx="1444806" cy="267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2296-B25A-27A7-7E69-7939DB0BA19F}"/>
              </a:ext>
            </a:extLst>
          </p:cNvPr>
          <p:cNvSpPr txBox="1"/>
          <p:nvPr/>
        </p:nvSpPr>
        <p:spPr>
          <a:xfrm>
            <a:off x="2540961" y="2193436"/>
            <a:ext cx="7110079" cy="921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400" b="1" dirty="0" err="1">
                <a:solidFill>
                  <a:srgbClr val="002060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+mj-cs"/>
              </a:rPr>
              <a:t>노바파킹</a:t>
            </a:r>
            <a:r>
              <a:rPr lang="en-US" altLang="ko-KR" sz="4400" b="1" dirty="0">
                <a:solidFill>
                  <a:srgbClr val="002060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+mj-cs"/>
              </a:rPr>
              <a:t>(NOVA Parking)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12AAC-3E69-1D46-503B-5B89E4C8F6DA}"/>
              </a:ext>
            </a:extLst>
          </p:cNvPr>
          <p:cNvSpPr txBox="1"/>
          <p:nvPr/>
        </p:nvSpPr>
        <p:spPr>
          <a:xfrm>
            <a:off x="2180956" y="3068996"/>
            <a:ext cx="7830088" cy="54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rPr>
              <a:t>빈자리를 비추는 혁신의 빛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+mj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571C43D-1094-CBC8-93A7-E64A401C7D9C}"/>
              </a:ext>
            </a:extLst>
          </p:cNvPr>
          <p:cNvSpPr/>
          <p:nvPr/>
        </p:nvSpPr>
        <p:spPr bwMode="auto">
          <a:xfrm>
            <a:off x="425937" y="123523"/>
            <a:ext cx="2678427" cy="27000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딥러닝심화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1C5E248-96EE-24E1-A8D2-FCC54EFEE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3031" y="4489321"/>
            <a:ext cx="3330037" cy="1500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0" indent="0" algn="l" defTabSz="647700" rtl="0" eaLnBrk="0" fontAlgn="base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None/>
              <a:defRPr sz="16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4500" indent="-180975" algn="l" defTabSz="647700" rtl="0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>
                <a:srgbClr val="F37121"/>
              </a:buClr>
              <a:buFont typeface="Arial Unicode MS" pitchFamily="50" charset="-127"/>
              <a:buChar char="–"/>
              <a:defRPr sz="1400">
                <a:solidFill>
                  <a:srgbClr val="000000"/>
                </a:solidFill>
                <a:latin typeface="+mn-lt"/>
              </a:defRPr>
            </a:lvl2pPr>
            <a:lvl3pPr marL="628650" indent="-182563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3pPr>
            <a:lvl4pPr marL="811213" indent="-180975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Arial" pitchFamily="34" charset="0"/>
              <a:buChar char="-"/>
              <a:defRPr sz="1400">
                <a:solidFill>
                  <a:srgbClr val="000000"/>
                </a:solidFill>
                <a:latin typeface="+mn-lt"/>
              </a:defRPr>
            </a:lvl4pPr>
            <a:lvl5pPr marL="993775" indent="-180975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5pPr>
            <a:lvl6pPr marL="14509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6pPr>
            <a:lvl7pPr marL="19081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7pPr>
            <a:lvl8pPr marL="23653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8pPr>
            <a:lvl9pPr marL="28225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eaLnBrk="1" hangingPunct="1"/>
            <a:r>
              <a:rPr lang="ko-KR" altLang="en-US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학과 </a:t>
            </a:r>
            <a:r>
              <a:rPr lang="en-US" altLang="ko-KR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0" dirty="0">
                <a:solidFill>
                  <a:schemeClr val="accent1"/>
                </a:solidFill>
                <a:latin typeface="맑은 고딕" pitchFamily="50" charset="-127"/>
              </a:rPr>
              <a:t>산업인공지능학과 </a:t>
            </a:r>
            <a:endParaRPr lang="en-US" altLang="ko-KR" b="0" dirty="0">
              <a:solidFill>
                <a:schemeClr val="accent1"/>
              </a:solidFill>
              <a:latin typeface="맑은 고딕" pitchFamily="50" charset="-127"/>
            </a:endParaRPr>
          </a:p>
          <a:p>
            <a:pPr eaLnBrk="1" hangingPunct="1"/>
            <a:r>
              <a:rPr lang="ko-KR" altLang="en-US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학번 </a:t>
            </a:r>
            <a:r>
              <a:rPr lang="en-US" altLang="ko-KR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Google Sans"/>
              </a:rPr>
              <a:t>2024254022</a:t>
            </a:r>
            <a:endParaRPr lang="en-US" altLang="ko-KR" b="0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ko-KR" altLang="en-US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이름 </a:t>
            </a:r>
            <a:r>
              <a:rPr lang="en-US" altLang="ko-KR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 정현일</a:t>
            </a:r>
            <a:endParaRPr lang="en-US" altLang="ko-KR" b="0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50000"/>
              </a:lnSpc>
            </a:pPr>
            <a:endParaRPr lang="en-US" altLang="ko-KR" b="0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2025.04.21.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70E02-3417-9313-EC23-20CF483FF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7E1CE6F-76AD-000F-FC26-1ED75C8B7A1E}"/>
              </a:ext>
            </a:extLst>
          </p:cNvPr>
          <p:cNvSpPr/>
          <p:nvPr/>
        </p:nvSpPr>
        <p:spPr bwMode="auto">
          <a:xfrm>
            <a:off x="2531442" y="1583764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rial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4DB7F6-FF4D-9D0C-9F40-0FE318A46B04}"/>
              </a:ext>
            </a:extLst>
          </p:cNvPr>
          <p:cNvGrpSpPr/>
          <p:nvPr/>
        </p:nvGrpSpPr>
        <p:grpSpPr>
          <a:xfrm>
            <a:off x="2208584" y="1494115"/>
            <a:ext cx="892810" cy="892810"/>
            <a:chOff x="611956" y="1268976"/>
            <a:chExt cx="772344" cy="77234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43373F4-2E7B-8903-8CE2-0B4727255424}"/>
                </a:ext>
              </a:extLst>
            </p:cNvPr>
            <p:cNvSpPr/>
            <p:nvPr/>
          </p:nvSpPr>
          <p:spPr bwMode="auto">
            <a:xfrm>
              <a:off x="611956" y="1268976"/>
              <a:ext cx="772344" cy="77234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ko-KR" sz="2800" b="1" dirty="0">
                  <a:solidFill>
                    <a:srgbClr val="12275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ko-KR" altLang="en-US" sz="2800" b="1" dirty="0">
                <a:solidFill>
                  <a:srgbClr val="12275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2C433100-51C9-040F-E15D-ECEE4E91FD4B}"/>
                </a:ext>
              </a:extLst>
            </p:cNvPr>
            <p:cNvSpPr/>
            <p:nvPr/>
          </p:nvSpPr>
          <p:spPr bwMode="auto">
            <a:xfrm>
              <a:off x="641596" y="1298616"/>
              <a:ext cx="713064" cy="713064"/>
            </a:xfrm>
            <a:prstGeom prst="donut">
              <a:avLst>
                <a:gd name="adj" fmla="val 15399"/>
              </a:avLst>
            </a:prstGeom>
            <a:solidFill>
              <a:srgbClr val="122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400" dirty="0">
                <a:latin typeface="Arial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3AB9A9-9021-5A6F-0EA2-F269AB9BFEEB}"/>
              </a:ext>
            </a:extLst>
          </p:cNvPr>
          <p:cNvSpPr txBox="1"/>
          <p:nvPr/>
        </p:nvSpPr>
        <p:spPr>
          <a:xfrm>
            <a:off x="2540961" y="858240"/>
            <a:ext cx="7110079" cy="59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CONTENTS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CB832B4C-A785-B90A-53E1-EEB7FDBA694E}"/>
              </a:ext>
            </a:extLst>
          </p:cNvPr>
          <p:cNvSpPr/>
          <p:nvPr/>
        </p:nvSpPr>
        <p:spPr bwMode="auto">
          <a:xfrm>
            <a:off x="2531442" y="2513123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rial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906A9AF-C8CB-2CE4-1191-BDD34460B712}"/>
              </a:ext>
            </a:extLst>
          </p:cNvPr>
          <p:cNvGrpSpPr/>
          <p:nvPr/>
        </p:nvGrpSpPr>
        <p:grpSpPr>
          <a:xfrm>
            <a:off x="2208584" y="2423474"/>
            <a:ext cx="892810" cy="892810"/>
            <a:chOff x="611956" y="1268976"/>
            <a:chExt cx="772344" cy="772344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B107DAFD-9A61-9215-2786-657BC8F93286}"/>
                </a:ext>
              </a:extLst>
            </p:cNvPr>
            <p:cNvSpPr/>
            <p:nvPr/>
          </p:nvSpPr>
          <p:spPr bwMode="auto">
            <a:xfrm>
              <a:off x="611956" y="1268976"/>
              <a:ext cx="772344" cy="77234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altLang="ko-KR" sz="2800" b="1" dirty="0">
                  <a:solidFill>
                    <a:srgbClr val="12275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  <a:endParaRPr lang="ko-KR" altLang="en-US" sz="2800" b="1" dirty="0">
                <a:solidFill>
                  <a:srgbClr val="12275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원형: 비어 있음 69">
              <a:extLst>
                <a:ext uri="{FF2B5EF4-FFF2-40B4-BE49-F238E27FC236}">
                  <a16:creationId xmlns:a16="http://schemas.microsoft.com/office/drawing/2014/main" id="{FE03CDB2-3657-1F6D-113B-0C30131481C2}"/>
                </a:ext>
              </a:extLst>
            </p:cNvPr>
            <p:cNvSpPr/>
            <p:nvPr/>
          </p:nvSpPr>
          <p:spPr bwMode="auto">
            <a:xfrm>
              <a:off x="641596" y="1298616"/>
              <a:ext cx="713064" cy="713064"/>
            </a:xfrm>
            <a:prstGeom prst="donut">
              <a:avLst>
                <a:gd name="adj" fmla="val 15399"/>
              </a:avLst>
            </a:prstGeom>
            <a:solidFill>
              <a:srgbClr val="122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400" dirty="0">
                <a:latin typeface="Arial" charset="0"/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1B02D9E-1E71-E7CE-557A-0A0E94437863}"/>
              </a:ext>
            </a:extLst>
          </p:cNvPr>
          <p:cNvSpPr/>
          <p:nvPr/>
        </p:nvSpPr>
        <p:spPr bwMode="auto">
          <a:xfrm>
            <a:off x="2531442" y="3442482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rial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D185EA5-580C-659B-0138-EC5E05E0FB39}"/>
              </a:ext>
            </a:extLst>
          </p:cNvPr>
          <p:cNvSpPr/>
          <p:nvPr/>
        </p:nvSpPr>
        <p:spPr bwMode="auto">
          <a:xfrm>
            <a:off x="2208584" y="3352833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800" b="1" dirty="0">
                <a:solidFill>
                  <a:srgbClr val="1227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ko-KR" altLang="en-US" sz="2800" b="1" dirty="0">
              <a:solidFill>
                <a:srgbClr val="12275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원형: 비어 있음 74">
            <a:extLst>
              <a:ext uri="{FF2B5EF4-FFF2-40B4-BE49-F238E27FC236}">
                <a16:creationId xmlns:a16="http://schemas.microsoft.com/office/drawing/2014/main" id="{8F198A70-FC60-0877-B322-9360D1ACD8FD}"/>
              </a:ext>
            </a:extLst>
          </p:cNvPr>
          <p:cNvSpPr/>
          <p:nvPr/>
        </p:nvSpPr>
        <p:spPr bwMode="auto">
          <a:xfrm>
            <a:off x="2242847" y="3387096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 sz="1400" dirty="0">
              <a:solidFill>
                <a:srgbClr val="9A1F4E"/>
              </a:solidFill>
              <a:latin typeface="Arial" charset="0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1452986-DABC-30DA-C446-FB53EF55A64E}"/>
              </a:ext>
            </a:extLst>
          </p:cNvPr>
          <p:cNvSpPr/>
          <p:nvPr/>
        </p:nvSpPr>
        <p:spPr bwMode="auto">
          <a:xfrm>
            <a:off x="2531442" y="4371841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rial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01D40BA-86E6-050D-8ED4-8652281AA359}"/>
              </a:ext>
            </a:extLst>
          </p:cNvPr>
          <p:cNvSpPr/>
          <p:nvPr/>
        </p:nvSpPr>
        <p:spPr bwMode="auto">
          <a:xfrm>
            <a:off x="2208584" y="4282192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800" b="1" dirty="0">
                <a:solidFill>
                  <a:srgbClr val="1227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lang="ko-KR" altLang="en-US" sz="2800" b="1" dirty="0">
              <a:solidFill>
                <a:srgbClr val="12275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원형: 비어 있음 79">
            <a:extLst>
              <a:ext uri="{FF2B5EF4-FFF2-40B4-BE49-F238E27FC236}">
                <a16:creationId xmlns:a16="http://schemas.microsoft.com/office/drawing/2014/main" id="{B4D7C20E-7284-6173-CF49-1DDE69650CE0}"/>
              </a:ext>
            </a:extLst>
          </p:cNvPr>
          <p:cNvSpPr/>
          <p:nvPr/>
        </p:nvSpPr>
        <p:spPr bwMode="auto">
          <a:xfrm>
            <a:off x="2242847" y="4316455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 sz="1400" dirty="0">
              <a:solidFill>
                <a:srgbClr val="9A1F4E"/>
              </a:solidFill>
              <a:latin typeface="Arial" charset="0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BD59DEE-2319-7898-87A5-8370B2DBDCD8}"/>
              </a:ext>
            </a:extLst>
          </p:cNvPr>
          <p:cNvSpPr/>
          <p:nvPr/>
        </p:nvSpPr>
        <p:spPr bwMode="auto">
          <a:xfrm>
            <a:off x="2531442" y="5301202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rial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1452B7-32FC-E53F-7ED7-9758B0E1F153}"/>
              </a:ext>
            </a:extLst>
          </p:cNvPr>
          <p:cNvSpPr/>
          <p:nvPr/>
        </p:nvSpPr>
        <p:spPr bwMode="auto">
          <a:xfrm>
            <a:off x="2208584" y="5211553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2800" b="1" dirty="0">
                <a:solidFill>
                  <a:srgbClr val="1227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ko-KR" altLang="en-US" sz="2800" b="1" dirty="0">
              <a:solidFill>
                <a:srgbClr val="12275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원형: 비어 있음 84">
            <a:extLst>
              <a:ext uri="{FF2B5EF4-FFF2-40B4-BE49-F238E27FC236}">
                <a16:creationId xmlns:a16="http://schemas.microsoft.com/office/drawing/2014/main" id="{157A5F63-566D-25E2-6244-A31A611B1811}"/>
              </a:ext>
            </a:extLst>
          </p:cNvPr>
          <p:cNvSpPr/>
          <p:nvPr/>
        </p:nvSpPr>
        <p:spPr bwMode="auto">
          <a:xfrm>
            <a:off x="2242847" y="5245816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ko-KR" altLang="en-US" sz="1400" dirty="0">
              <a:solidFill>
                <a:srgbClr val="9A1F4E"/>
              </a:solidFill>
              <a:latin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3185146-9791-486D-69D7-EF78025638B0}"/>
              </a:ext>
            </a:extLst>
          </p:cNvPr>
          <p:cNvSpPr txBox="1"/>
          <p:nvPr/>
        </p:nvSpPr>
        <p:spPr>
          <a:xfrm>
            <a:off x="3415949" y="1597641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주차 문제점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DB39E71-0A0A-BC03-2274-739250D53486}"/>
              </a:ext>
            </a:extLst>
          </p:cNvPr>
          <p:cNvSpPr txBox="1"/>
          <p:nvPr/>
        </p:nvSpPr>
        <p:spPr>
          <a:xfrm>
            <a:off x="3435845" y="1978238"/>
            <a:ext cx="3252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차량 수요 와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주자장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공급 불균형 문제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4A7EBCB-10ED-0A4A-72EE-FBB93E6E90DA}"/>
              </a:ext>
            </a:extLst>
          </p:cNvPr>
          <p:cNvSpPr txBox="1"/>
          <p:nvPr/>
        </p:nvSpPr>
        <p:spPr>
          <a:xfrm>
            <a:off x="3415949" y="2533813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 err="1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노바파킹</a:t>
            </a:r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개요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AE6A570-1F99-2BE3-0F53-25CF4E465B3D}"/>
              </a:ext>
            </a:extLst>
          </p:cNvPr>
          <p:cNvSpPr txBox="1"/>
          <p:nvPr/>
        </p:nvSpPr>
        <p:spPr>
          <a:xfrm>
            <a:off x="3435844" y="2914410"/>
            <a:ext cx="2924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연구 배경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연구 필요성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정의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D70BE0A-6F25-7259-EE57-2AA0793C797E}"/>
              </a:ext>
            </a:extLst>
          </p:cNvPr>
          <p:cNvSpPr txBox="1"/>
          <p:nvPr/>
        </p:nvSpPr>
        <p:spPr>
          <a:xfrm>
            <a:off x="3415949" y="345890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절차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CE7C25-4275-8625-A44C-C578BEA75030}"/>
              </a:ext>
            </a:extLst>
          </p:cNvPr>
          <p:cNvSpPr txBox="1"/>
          <p:nvPr/>
        </p:nvSpPr>
        <p:spPr>
          <a:xfrm>
            <a:off x="3435845" y="3839503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개발 프로세스 정의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EB72F57-4BB7-5D88-569B-2F3FC2196FE6}"/>
              </a:ext>
            </a:extLst>
          </p:cNvPr>
          <p:cNvSpPr txBox="1"/>
          <p:nvPr/>
        </p:nvSpPr>
        <p:spPr>
          <a:xfrm>
            <a:off x="3415950" y="4395078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활용모델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4A24CC2-FBB0-32F4-F482-1EE9DCE1AD24}"/>
              </a:ext>
            </a:extLst>
          </p:cNvPr>
          <p:cNvSpPr txBox="1"/>
          <p:nvPr/>
        </p:nvSpPr>
        <p:spPr>
          <a:xfrm>
            <a:off x="3435845" y="4775675"/>
            <a:ext cx="1347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VGG16, YOLO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DCD9292-7992-5B6A-A39D-3F6EF1859311}"/>
              </a:ext>
            </a:extLst>
          </p:cNvPr>
          <p:cNvSpPr txBox="1"/>
          <p:nvPr/>
        </p:nvSpPr>
        <p:spPr>
          <a:xfrm>
            <a:off x="3415950" y="5317626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활용데이터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63D5396-8747-F0DB-A672-B9552FEC6550}"/>
              </a:ext>
            </a:extLst>
          </p:cNvPr>
          <p:cNvSpPr txBox="1"/>
          <p:nvPr/>
        </p:nvSpPr>
        <p:spPr>
          <a:xfrm>
            <a:off x="3454020" y="5690047"/>
            <a:ext cx="2697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Pklot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데이터셋 </a:t>
            </a:r>
            <a:endParaRPr lang="en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7" name="제목 96">
            <a:extLst>
              <a:ext uri="{FF2B5EF4-FFF2-40B4-BE49-F238E27FC236}">
                <a16:creationId xmlns:a16="http://schemas.microsoft.com/office/drawing/2014/main" id="{6449DDCE-00F9-EE78-73DB-E3DB540E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80374368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빛, 블루, 밤이(가) 표시된 사진&#10;&#10;자동 생성된 설명">
            <a:extLst>
              <a:ext uri="{FF2B5EF4-FFF2-40B4-BE49-F238E27FC236}">
                <a16:creationId xmlns:a16="http://schemas.microsoft.com/office/drawing/2014/main" id="{95713FAF-7955-1A58-5879-486E3B32E0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0" r="16458"/>
          <a:stretch/>
        </p:blipFill>
        <p:spPr>
          <a:xfrm>
            <a:off x="1" y="818970"/>
            <a:ext cx="12191999" cy="54000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94C633F-B60D-FEBA-ED2F-B3F10B03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>
                <a:latin typeface="esamanru Medium" pitchFamily="2" charset="-127"/>
                <a:ea typeface="esamanru Medium" pitchFamily="2" charset="-127"/>
              </a:rPr>
              <a:t>주차 문제점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17B2FD-0827-5710-5BED-05E997B2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62" y="2438989"/>
            <a:ext cx="3389726" cy="225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D5E217-FF60-1BA2-FC8B-F4CE6474F67C}"/>
              </a:ext>
            </a:extLst>
          </p:cNvPr>
          <p:cNvSpPr txBox="1"/>
          <p:nvPr/>
        </p:nvSpPr>
        <p:spPr>
          <a:xfrm>
            <a:off x="875942" y="1389523"/>
            <a:ext cx="1044011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2800" b="1" i="1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srgbClr val="01A8A1">
                    <a:lumMod val="40000"/>
                    <a:lumOff val="6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차량 수요 </a:t>
            </a:r>
            <a:r>
              <a:rPr lang="ko-KR" altLang="en-US" sz="2000" b="1" i="1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와</a:t>
            </a:r>
            <a:r>
              <a:rPr lang="ko-KR" altLang="en-US" sz="2800" b="1" i="1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ko-KR" altLang="en-US" sz="2800" b="1" i="1" dirty="0" err="1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주자장</a:t>
            </a:r>
            <a:r>
              <a:rPr lang="ko-KR" altLang="en-US" sz="2800" b="1" i="1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 공급</a:t>
            </a:r>
            <a:r>
              <a:rPr lang="en-US" altLang="ko-KR" sz="2800" b="1" i="1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. </a:t>
            </a:r>
            <a:r>
              <a:rPr lang="ko-KR" altLang="en-US" sz="2800" b="1" i="1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  </a:t>
            </a:r>
            <a:r>
              <a:rPr lang="ko-KR" altLang="en-US" sz="2800" b="1" i="1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srgbClr val="FF000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불균형</a:t>
            </a:r>
            <a:r>
              <a:rPr lang="en-US" altLang="ko-KR" sz="2800" b="1" i="1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 </a:t>
            </a:r>
            <a:r>
              <a:rPr lang="ko-KR" altLang="en-US" sz="2000" b="1" i="1" dirty="0" err="1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으로</a:t>
            </a:r>
            <a:r>
              <a:rPr lang="ko-KR" altLang="en-US" sz="2800" b="1" i="1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 인한 </a:t>
            </a:r>
            <a:r>
              <a:rPr lang="ko-KR" altLang="en-US" sz="2800" b="1" i="1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srgbClr val="01A8A1">
                    <a:lumMod val="40000"/>
                    <a:lumOff val="60000"/>
                  </a:srgbClr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불법주정차 </a:t>
            </a:r>
            <a:r>
              <a:rPr lang="en-US" altLang="ko-KR" sz="2800" b="1" i="1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=</a:t>
            </a:r>
            <a:r>
              <a:rPr lang="ko-KR" altLang="en-US" sz="2800" b="1" i="1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 </a:t>
            </a:r>
            <a:r>
              <a:rPr lang="ko-KR" altLang="en-US" sz="2800" b="1" i="1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srgbClr val="FFFF0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불법주차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ED91B6-647C-F997-2E48-B4ED7E41E0C3}"/>
              </a:ext>
            </a:extLst>
          </p:cNvPr>
          <p:cNvSpPr/>
          <p:nvPr/>
        </p:nvSpPr>
        <p:spPr>
          <a:xfrm>
            <a:off x="670952" y="4696453"/>
            <a:ext cx="3240036" cy="243826"/>
          </a:xfrm>
          <a:prstGeom prst="rect">
            <a:avLst/>
          </a:prstGeom>
          <a:solidFill>
            <a:srgbClr val="19192C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r>
              <a:rPr lang="ko-KR" altLang="en-US" sz="1200" kern="0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불법주차로 인도까지 점령 당한 ‘경주 </a:t>
            </a:r>
            <a:r>
              <a:rPr lang="ko-KR" altLang="en-US" sz="1200" kern="0" dirty="0" err="1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핫플</a:t>
            </a:r>
            <a:r>
              <a:rPr lang="ko-KR" altLang="en-US" sz="1200" kern="0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’ </a:t>
            </a:r>
            <a:r>
              <a:rPr lang="ko-KR" altLang="en-US" sz="1200" kern="0" dirty="0" err="1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황리단길</a:t>
            </a:r>
            <a:endParaRPr lang="ko-KR" altLang="en-US" sz="1200" kern="0" dirty="0">
              <a:ln>
                <a:solidFill>
                  <a:srgbClr val="006EB6">
                    <a:alpha val="0"/>
                  </a:srgbClr>
                </a:solidFill>
              </a:ln>
              <a:solidFill>
                <a:prstClr val="white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80F07CB-E778-7222-8694-17D91DF8C27A}"/>
              </a:ext>
            </a:extLst>
          </p:cNvPr>
          <p:cNvSpPr/>
          <p:nvPr/>
        </p:nvSpPr>
        <p:spPr>
          <a:xfrm>
            <a:off x="4718385" y="4711134"/>
            <a:ext cx="2755230" cy="243826"/>
          </a:xfrm>
          <a:prstGeom prst="rect">
            <a:avLst/>
          </a:prstGeom>
          <a:solidFill>
            <a:srgbClr val="19192C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r>
              <a:rPr lang="ko-KR" altLang="en-US" sz="1200" kern="0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불법 </a:t>
            </a:r>
            <a:r>
              <a:rPr lang="ko-KR" altLang="en-US" sz="1200" kern="0" dirty="0" err="1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주정차</a:t>
            </a:r>
            <a:r>
              <a:rPr lang="ko-KR" altLang="en-US" sz="1200" kern="0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판치는 </a:t>
            </a:r>
            <a:r>
              <a:rPr lang="ko-KR" altLang="en-US" sz="1200" kern="0" dirty="0" err="1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정부세종청사</a:t>
            </a:r>
            <a:r>
              <a:rPr lang="ko-KR" altLang="en-US" sz="1200" kern="0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주변 도로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D0561BED-E346-2621-F3B5-9442D7B2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66" y="2430262"/>
            <a:ext cx="3564417" cy="226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C7804A-4ACC-B948-45ED-CCF82739D1FD}"/>
              </a:ext>
            </a:extLst>
          </p:cNvPr>
          <p:cNvSpPr/>
          <p:nvPr/>
        </p:nvSpPr>
        <p:spPr>
          <a:xfrm>
            <a:off x="8442929" y="4696453"/>
            <a:ext cx="3030490" cy="243826"/>
          </a:xfrm>
          <a:prstGeom prst="rect">
            <a:avLst/>
          </a:prstGeom>
          <a:solidFill>
            <a:srgbClr val="19192C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r>
              <a:rPr lang="ko-KR" altLang="en-US" sz="1200" kern="0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세종시 </a:t>
            </a:r>
            <a:r>
              <a:rPr lang="ko-KR" altLang="en-US" sz="1200" kern="0" dirty="0" err="1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새롬동</a:t>
            </a:r>
            <a:r>
              <a:rPr lang="ko-KR" altLang="en-US" sz="1200" kern="0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ko-KR" altLang="en-US" sz="1200" kern="0" dirty="0" err="1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가득뜰</a:t>
            </a:r>
            <a:r>
              <a:rPr lang="ko-KR" altLang="en-US" sz="1200" kern="0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prstClr val="white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공원입구 불법주차 심각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5515C74A-E113-201D-71FD-FA2750680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64" y="2438990"/>
            <a:ext cx="3564416" cy="22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89474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CD47B-444D-EC80-7F55-64A05784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9515-D6E4-3AE9-CF37-C16DCC1CE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esamanru Medium" pitchFamily="2" charset="-127"/>
                <a:ea typeface="esamanru Medium" pitchFamily="2" charset="-127"/>
              </a:rPr>
              <a:t>주차 문제점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20BC76-BF01-865B-8FA1-8AE056A265CE}"/>
              </a:ext>
            </a:extLst>
          </p:cNvPr>
          <p:cNvSpPr/>
          <p:nvPr/>
        </p:nvSpPr>
        <p:spPr>
          <a:xfrm>
            <a:off x="695940" y="1369497"/>
            <a:ext cx="3420038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3200" dirty="0">
                <a:solidFill>
                  <a:srgbClr val="006EB6"/>
                </a:solidFill>
                <a:latin typeface="esamanru Medium" pitchFamily="2" charset="-127"/>
                <a:ea typeface="esamanru Medium" pitchFamily="2" charset="-127"/>
              </a:rPr>
              <a:t>세종시 주차장</a:t>
            </a:r>
            <a:endParaRPr lang="ko-KR" altLang="en-US" sz="280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gradFill>
                <a:gsLst>
                  <a:gs pos="74312">
                    <a:prstClr val="black">
                      <a:lumMod val="85000"/>
                      <a:lumOff val="15000"/>
                    </a:prstClr>
                  </a:gs>
                  <a:gs pos="59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esamanru Medium" pitchFamily="2" charset="-127"/>
              <a:ea typeface="esamanru Medium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2D8BB1-D3D1-CC4A-B492-47DCB3A85EBB}"/>
              </a:ext>
            </a:extLst>
          </p:cNvPr>
          <p:cNvSpPr/>
          <p:nvPr/>
        </p:nvSpPr>
        <p:spPr>
          <a:xfrm>
            <a:off x="6726007" y="1369496"/>
            <a:ext cx="3420038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3200" dirty="0">
                <a:solidFill>
                  <a:srgbClr val="006EB6"/>
                </a:solidFill>
                <a:latin typeface="esamanru Medium" pitchFamily="2" charset="-127"/>
                <a:ea typeface="esamanru Medium" pitchFamily="2" charset="-127"/>
              </a:rPr>
              <a:t>세종 청사 주차장</a:t>
            </a:r>
            <a:endParaRPr lang="ko-KR" altLang="en-US" sz="280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gradFill>
                <a:gsLst>
                  <a:gs pos="74312">
                    <a:prstClr val="black">
                      <a:lumMod val="85000"/>
                      <a:lumOff val="15000"/>
                    </a:prstClr>
                  </a:gs>
                  <a:gs pos="59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esamanru Medium" pitchFamily="2" charset="-127"/>
              <a:ea typeface="esamanru Medium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F479F9-E151-8C60-80CF-3FDFDBE65A01}"/>
              </a:ext>
            </a:extLst>
          </p:cNvPr>
          <p:cNvSpPr/>
          <p:nvPr/>
        </p:nvSpPr>
        <p:spPr>
          <a:xfrm>
            <a:off x="605939" y="5100129"/>
            <a:ext cx="3420038" cy="21544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rgbClr val="006EB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출처 </a:t>
            </a:r>
            <a:r>
              <a:rPr lang="en-US" altLang="ko-KR" sz="1400" dirty="0">
                <a:solidFill>
                  <a:srgbClr val="006EB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400" dirty="0">
                <a:solidFill>
                  <a:srgbClr val="006EB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세종 특별자치시 세종 통계</a:t>
            </a:r>
            <a:endParaRPr lang="ko-KR" altLang="en-US" sz="120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gradFill>
                <a:gsLst>
                  <a:gs pos="74312">
                    <a:prstClr val="black">
                      <a:lumMod val="85000"/>
                      <a:lumOff val="15000"/>
                    </a:prstClr>
                  </a:gs>
                  <a:gs pos="59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CAF188-9AB1-E9E4-3CB2-8EE8CC4A1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37" y="3158997"/>
            <a:ext cx="4918173" cy="19139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E1A67C9-1993-C6A0-96BE-B8A4C438B8DB}"/>
              </a:ext>
            </a:extLst>
          </p:cNvPr>
          <p:cNvSpPr/>
          <p:nvPr/>
        </p:nvSpPr>
        <p:spPr>
          <a:xfrm>
            <a:off x="193319" y="2217395"/>
            <a:ext cx="4590051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esamanru Medium" pitchFamily="2" charset="-127"/>
                <a:ea typeface="esamanru Medium" pitchFamily="2" charset="-127"/>
              </a:rPr>
              <a:t>주차장 확보율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esamanru Medium" pitchFamily="2" charset="-127"/>
                <a:ea typeface="esamanru Medium" pitchFamily="2" charset="-127"/>
              </a:rPr>
              <a:t>(%)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esamanru Medium" pitchFamily="2" charset="-127"/>
                <a:ea typeface="esamanru Medium" pitchFamily="2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esamanru Medium" pitchFamily="2" charset="-127"/>
                <a:ea typeface="esamanru Medium" pitchFamily="2" charset="-127"/>
              </a:rPr>
              <a:t>: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esamanru Medium" pitchFamily="2" charset="-127"/>
                <a:ea typeface="esamanru Medium" pitchFamily="2" charset="-127"/>
              </a:rPr>
              <a:t> </a:t>
            </a:r>
            <a:r>
              <a:rPr lang="en-US" altLang="ko-KR" sz="2800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srgbClr val="C0000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esamanru Medium" pitchFamily="2" charset="-127"/>
                <a:ea typeface="esamanru Medium" pitchFamily="2" charset="-127"/>
              </a:rPr>
              <a:t>5.38</a:t>
            </a:r>
            <a:r>
              <a:rPr lang="ko-KR" altLang="en-US" sz="2800" dirty="0">
                <a:ln>
                  <a:solidFill>
                    <a:srgbClr val="006EB6">
                      <a:alpha val="0"/>
                    </a:srgbClr>
                  </a:solidFill>
                </a:ln>
                <a:solidFill>
                  <a:srgbClr val="C00000"/>
                </a:solidFill>
                <a:effectLst>
                  <a:outerShdw blurRad="508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esamanru Medium" pitchFamily="2" charset="-127"/>
                <a:ea typeface="esamanru Medium" pitchFamily="2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947D8-970C-E680-B40E-DF11539AA7F9}"/>
              </a:ext>
            </a:extLst>
          </p:cNvPr>
          <p:cNvSpPr txBox="1"/>
          <p:nvPr/>
        </p:nvSpPr>
        <p:spPr>
          <a:xfrm>
            <a:off x="4115978" y="3034086"/>
            <a:ext cx="13950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231F20"/>
                </a:solidFill>
                <a:effectLst/>
                <a:latin typeface="NotoSansKR"/>
              </a:rPr>
              <a:t>*</a:t>
            </a:r>
            <a:r>
              <a:rPr lang="en-US" altLang="ko-KR" sz="1200" b="0" i="0" dirty="0">
                <a:solidFill>
                  <a:srgbClr val="231F20"/>
                </a:solidFill>
                <a:effectLst/>
                <a:latin typeface="NotoSansKR"/>
              </a:rPr>
              <a:t>2024</a:t>
            </a:r>
            <a:r>
              <a:rPr lang="ko-KR" altLang="en-US" sz="1200" b="0" i="0" dirty="0">
                <a:solidFill>
                  <a:srgbClr val="231F20"/>
                </a:solidFill>
                <a:effectLst/>
                <a:latin typeface="NotoSansKR"/>
              </a:rPr>
              <a:t>년 기준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29222C4-2689-33E8-9BEF-72D72C4ED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291" y="3172585"/>
            <a:ext cx="6047962" cy="19275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6CB948-120D-EEE2-4275-5DF24E80D781}"/>
              </a:ext>
            </a:extLst>
          </p:cNvPr>
          <p:cNvSpPr txBox="1"/>
          <p:nvPr/>
        </p:nvSpPr>
        <p:spPr>
          <a:xfrm>
            <a:off x="5787291" y="1876700"/>
            <a:ext cx="6101442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44444"/>
                </a:solidFill>
                <a:effectLst/>
                <a:latin typeface="esamanru Light" pitchFamily="2" charset="-127"/>
                <a:ea typeface="esamanru Light" pitchFamily="2" charset="-127"/>
              </a:rPr>
              <a:t> 내부</a:t>
            </a:r>
            <a:r>
              <a:rPr lang="en-US" altLang="ko-KR" dirty="0">
                <a:solidFill>
                  <a:srgbClr val="444444"/>
                </a:solidFill>
                <a:effectLst/>
                <a:latin typeface="esamanru Light" pitchFamily="2" charset="-127"/>
                <a:ea typeface="esamanru Light" pitchFamily="2" charset="-127"/>
              </a:rPr>
              <a:t>·</a:t>
            </a:r>
            <a:r>
              <a:rPr lang="ko-KR" altLang="en-US" dirty="0">
                <a:solidFill>
                  <a:srgbClr val="444444"/>
                </a:solidFill>
                <a:effectLst/>
                <a:latin typeface="esamanru Light" pitchFamily="2" charset="-127"/>
                <a:ea typeface="esamanru Light" pitchFamily="2" charset="-127"/>
              </a:rPr>
              <a:t>복합편의시설 주차장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44444"/>
                </a:solidFill>
                <a:effectLst/>
                <a:latin typeface="esamanru Light" pitchFamily="2" charset="-127"/>
                <a:ea typeface="esamanru Light" pitchFamily="2" charset="-127"/>
              </a:rPr>
              <a:t>정기 등록차량과 사전 출입협조차량에 한하여 출입 가능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444444"/>
                </a:solidFill>
                <a:effectLst/>
                <a:latin typeface="esamanru Light" pitchFamily="2" charset="-127"/>
                <a:ea typeface="esamanru Light" pitchFamily="2" charset="-127"/>
              </a:rPr>
              <a:t>승용차요일제</a:t>
            </a:r>
            <a:r>
              <a:rPr lang="en-US" altLang="ko-KR" sz="1600" dirty="0">
                <a:solidFill>
                  <a:srgbClr val="444444"/>
                </a:solidFill>
                <a:effectLst/>
                <a:latin typeface="esamanru Light" pitchFamily="2" charset="-127"/>
                <a:ea typeface="esamanru Light" pitchFamily="2" charset="-127"/>
              </a:rPr>
              <a:t>(4~11</a:t>
            </a:r>
            <a:r>
              <a:rPr lang="ko-KR" altLang="en-US" sz="1600" dirty="0">
                <a:solidFill>
                  <a:srgbClr val="444444"/>
                </a:solidFill>
                <a:effectLst/>
                <a:latin typeface="esamanru Light" pitchFamily="2" charset="-127"/>
                <a:ea typeface="esamanru Light" pitchFamily="2" charset="-127"/>
              </a:rPr>
              <a:t>월</a:t>
            </a:r>
            <a:r>
              <a:rPr lang="en-US" altLang="ko-KR" sz="1600" dirty="0">
                <a:solidFill>
                  <a:srgbClr val="444444"/>
                </a:solidFill>
                <a:effectLst/>
                <a:latin typeface="esamanru Light" pitchFamily="2" charset="-127"/>
                <a:ea typeface="esamanru Light" pitchFamily="2" charset="-127"/>
              </a:rPr>
              <a:t>) </a:t>
            </a:r>
            <a:r>
              <a:rPr lang="ko-KR" altLang="en-US" sz="1600" dirty="0">
                <a:solidFill>
                  <a:srgbClr val="444444"/>
                </a:solidFill>
                <a:effectLst/>
                <a:latin typeface="esamanru Light" pitchFamily="2" charset="-127"/>
                <a:ea typeface="esamanru Light" pitchFamily="2" charset="-127"/>
              </a:rPr>
              <a:t>및 차량</a:t>
            </a:r>
            <a:r>
              <a:rPr lang="en-US" altLang="ko-KR" sz="1600" dirty="0">
                <a:solidFill>
                  <a:srgbClr val="444444"/>
                </a:solidFill>
                <a:effectLst/>
                <a:latin typeface="esamanru Light" pitchFamily="2" charset="-127"/>
                <a:ea typeface="esamanru Light" pitchFamily="2" charset="-127"/>
              </a:rPr>
              <a:t>2</a:t>
            </a:r>
            <a:r>
              <a:rPr lang="ko-KR" altLang="en-US" sz="1600" dirty="0">
                <a:solidFill>
                  <a:srgbClr val="444444"/>
                </a:solidFill>
                <a:effectLst/>
                <a:latin typeface="esamanru Light" pitchFamily="2" charset="-127"/>
                <a:ea typeface="esamanru Light" pitchFamily="2" charset="-127"/>
              </a:rPr>
              <a:t>부제</a:t>
            </a:r>
            <a:r>
              <a:rPr lang="en-US" altLang="ko-KR" sz="1600" dirty="0">
                <a:solidFill>
                  <a:srgbClr val="444444"/>
                </a:solidFill>
                <a:effectLst/>
                <a:latin typeface="esamanru Light" pitchFamily="2" charset="-127"/>
                <a:ea typeface="esamanru Light" pitchFamily="2" charset="-127"/>
              </a:rPr>
              <a:t>(12~3</a:t>
            </a:r>
            <a:r>
              <a:rPr lang="ko-KR" altLang="en-US" sz="1600" dirty="0">
                <a:solidFill>
                  <a:srgbClr val="444444"/>
                </a:solidFill>
                <a:effectLst/>
                <a:latin typeface="esamanru Light" pitchFamily="2" charset="-127"/>
                <a:ea typeface="esamanru Light" pitchFamily="2" charset="-127"/>
              </a:rPr>
              <a:t>월</a:t>
            </a:r>
            <a:r>
              <a:rPr lang="en-US" altLang="ko-KR" sz="1600" dirty="0">
                <a:solidFill>
                  <a:srgbClr val="444444"/>
                </a:solidFill>
                <a:effectLst/>
                <a:latin typeface="esamanru Light" pitchFamily="2" charset="-127"/>
                <a:ea typeface="esamanru Light" pitchFamily="2" charset="-127"/>
              </a:rPr>
              <a:t>) </a:t>
            </a:r>
            <a:r>
              <a:rPr lang="ko-KR" altLang="en-US" sz="1600" dirty="0">
                <a:solidFill>
                  <a:srgbClr val="444444"/>
                </a:solidFill>
                <a:effectLst/>
                <a:latin typeface="esamanru Light" pitchFamily="2" charset="-127"/>
                <a:ea typeface="esamanru Light" pitchFamily="2" charset="-127"/>
              </a:rPr>
              <a:t>시행</a:t>
            </a:r>
            <a:endParaRPr lang="ko-KR" altLang="en-US" dirty="0">
              <a:solidFill>
                <a:srgbClr val="444444"/>
              </a:solidFill>
              <a:effectLst/>
              <a:latin typeface="esamanru Light" pitchFamily="2" charset="-127"/>
              <a:ea typeface="esamanru Light" pitchFamily="2" charset="-127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44444"/>
                </a:solidFill>
                <a:effectLst/>
                <a:latin typeface="esamanru Light" pitchFamily="2" charset="-127"/>
                <a:ea typeface="esamanru Light" pitchFamily="2" charset="-127"/>
              </a:rPr>
              <a:t> 옥외주차장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44444"/>
                </a:solidFill>
                <a:effectLst/>
                <a:latin typeface="esamanru Light" pitchFamily="2" charset="-127"/>
                <a:ea typeface="esamanru Light" pitchFamily="2" charset="-127"/>
              </a:rPr>
              <a:t>입주공무원</a:t>
            </a:r>
            <a:r>
              <a:rPr lang="en-US" altLang="ko-KR" sz="1600" dirty="0">
                <a:solidFill>
                  <a:srgbClr val="444444"/>
                </a:solidFill>
                <a:effectLst/>
                <a:latin typeface="esamanru Light" pitchFamily="2" charset="-127"/>
                <a:ea typeface="esamanru Light" pitchFamily="2" charset="-127"/>
              </a:rPr>
              <a:t>·</a:t>
            </a:r>
            <a:r>
              <a:rPr lang="ko-KR" altLang="en-US" sz="1600" dirty="0">
                <a:solidFill>
                  <a:srgbClr val="444444"/>
                </a:solidFill>
                <a:effectLst/>
                <a:latin typeface="esamanru Light" pitchFamily="2" charset="-127"/>
                <a:ea typeface="esamanru Light" pitchFamily="2" charset="-127"/>
              </a:rPr>
              <a:t>방문객 누구나 사용 가능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F2E638-0D59-EC15-D0A6-1A3C4A051D07}"/>
              </a:ext>
            </a:extLst>
          </p:cNvPr>
          <p:cNvSpPr/>
          <p:nvPr/>
        </p:nvSpPr>
        <p:spPr>
          <a:xfrm>
            <a:off x="5915998" y="5072966"/>
            <a:ext cx="3420038" cy="21544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algn="l" defTabSz="457200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rgbClr val="006EB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출처 </a:t>
            </a:r>
            <a:r>
              <a:rPr lang="en-US" altLang="ko-KR" sz="1400" dirty="0">
                <a:solidFill>
                  <a:srgbClr val="006EB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400" dirty="0">
                <a:solidFill>
                  <a:srgbClr val="006EB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행정안전부 정부청사관리본부</a:t>
            </a:r>
            <a:endParaRPr lang="ko-KR" altLang="en-US" sz="120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gradFill>
                <a:gsLst>
                  <a:gs pos="74312">
                    <a:prstClr val="black">
                      <a:lumMod val="85000"/>
                      <a:lumOff val="15000"/>
                    </a:prstClr>
                  </a:gs>
                  <a:gs pos="59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000288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0A5F2-7333-2989-E46D-29A50FA32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5FF8C-6426-1564-3CD2-9A95BB71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 err="1">
                <a:latin typeface="esamanru Medium" pitchFamily="2" charset="-127"/>
                <a:ea typeface="esamanru Medium" pitchFamily="2" charset="-127"/>
              </a:rPr>
              <a:t>노바파킹</a:t>
            </a:r>
            <a:r>
              <a:rPr lang="ko-KR" altLang="en-US" b="0" dirty="0">
                <a:latin typeface="esamanru Medium" pitchFamily="2" charset="-127"/>
                <a:ea typeface="esamanru Medium" pitchFamily="2" charset="-127"/>
              </a:rPr>
              <a:t> 개요</a:t>
            </a:r>
          </a:p>
        </p:txBody>
      </p:sp>
      <p:grpSp>
        <p:nvGrpSpPr>
          <p:cNvPr id="14" name="그래픽 49">
            <a:extLst>
              <a:ext uri="{FF2B5EF4-FFF2-40B4-BE49-F238E27FC236}">
                <a16:creationId xmlns:a16="http://schemas.microsoft.com/office/drawing/2014/main" id="{48149BC3-4159-80FF-220F-CD2A4FD4C69D}"/>
              </a:ext>
            </a:extLst>
          </p:cNvPr>
          <p:cNvGrpSpPr/>
          <p:nvPr/>
        </p:nvGrpSpPr>
        <p:grpSpPr>
          <a:xfrm>
            <a:off x="4076008" y="2585957"/>
            <a:ext cx="330712" cy="861326"/>
            <a:chOff x="858982" y="8611503"/>
            <a:chExt cx="436774" cy="414226"/>
          </a:xfrm>
          <a:solidFill>
            <a:schemeClr val="bg1">
              <a:lumMod val="65000"/>
            </a:schemeClr>
          </a:solidFill>
        </p:grpSpPr>
        <p:sp>
          <p:nvSpPr>
            <p:cNvPr id="15" name="그래픽 49">
              <a:extLst>
                <a:ext uri="{FF2B5EF4-FFF2-40B4-BE49-F238E27FC236}">
                  <a16:creationId xmlns:a16="http://schemas.microsoft.com/office/drawing/2014/main" id="{9C070B68-722F-1A47-7B5C-7A789C3F3CF2}"/>
                </a:ext>
              </a:extLst>
            </p:cNvPr>
            <p:cNvSpPr/>
            <p:nvPr/>
          </p:nvSpPr>
          <p:spPr>
            <a:xfrm>
              <a:off x="858982" y="8611503"/>
              <a:ext cx="250110" cy="414226"/>
            </a:xfrm>
            <a:custGeom>
              <a:avLst/>
              <a:gdLst>
                <a:gd name="connsiteX0" fmla="*/ 237521 w 250110"/>
                <a:gd name="connsiteY0" fmla="*/ 237552 h 414226"/>
                <a:gd name="connsiteX1" fmla="*/ 250110 w 250110"/>
                <a:gd name="connsiteY1" fmla="*/ 207117 h 414226"/>
                <a:gd name="connsiteX2" fmla="*/ 237521 w 250110"/>
                <a:gd name="connsiteY2" fmla="*/ 176712 h 414226"/>
                <a:gd name="connsiteX3" fmla="*/ 237491 w 250110"/>
                <a:gd name="connsiteY3" fmla="*/ 176681 h 414226"/>
                <a:gd name="connsiteX4" fmla="*/ 73405 w 250110"/>
                <a:gd name="connsiteY4" fmla="*/ 12596 h 414226"/>
                <a:gd name="connsiteX5" fmla="*/ 12596 w 250110"/>
                <a:gd name="connsiteY5" fmla="*/ 12596 h 414226"/>
                <a:gd name="connsiteX6" fmla="*/ 12596 w 250110"/>
                <a:gd name="connsiteY6" fmla="*/ 73405 h 414226"/>
                <a:gd name="connsiteX7" fmla="*/ 146308 w 250110"/>
                <a:gd name="connsiteY7" fmla="*/ 207117 h 414226"/>
                <a:gd name="connsiteX8" fmla="*/ 12596 w 250110"/>
                <a:gd name="connsiteY8" fmla="*/ 340829 h 414226"/>
                <a:gd name="connsiteX9" fmla="*/ 12596 w 250110"/>
                <a:gd name="connsiteY9" fmla="*/ 401638 h 414226"/>
                <a:gd name="connsiteX10" fmla="*/ 43001 w 250110"/>
                <a:gd name="connsiteY10" fmla="*/ 414226 h 414226"/>
                <a:gd name="connsiteX11" fmla="*/ 73405 w 250110"/>
                <a:gd name="connsiteY11" fmla="*/ 401638 h 414226"/>
                <a:gd name="connsiteX12" fmla="*/ 237491 w 250110"/>
                <a:gd name="connsiteY12" fmla="*/ 237552 h 414226"/>
                <a:gd name="connsiteX13" fmla="*/ 237521 w 250110"/>
                <a:gd name="connsiteY13" fmla="*/ 237552 h 4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0110" h="414226">
                  <a:moveTo>
                    <a:pt x="237521" y="237552"/>
                  </a:moveTo>
                  <a:cubicBezTo>
                    <a:pt x="245935" y="229139"/>
                    <a:pt x="250110" y="218128"/>
                    <a:pt x="250110" y="207117"/>
                  </a:cubicBezTo>
                  <a:cubicBezTo>
                    <a:pt x="250110" y="196106"/>
                    <a:pt x="245904" y="185095"/>
                    <a:pt x="237521" y="176712"/>
                  </a:cubicBezTo>
                  <a:cubicBezTo>
                    <a:pt x="237521" y="176712"/>
                    <a:pt x="237491" y="176681"/>
                    <a:pt x="237491" y="176681"/>
                  </a:cubicBezTo>
                  <a:lnTo>
                    <a:pt x="73405" y="12596"/>
                  </a:lnTo>
                  <a:cubicBezTo>
                    <a:pt x="56610" y="-4199"/>
                    <a:pt x="29392" y="-4199"/>
                    <a:pt x="12596" y="12596"/>
                  </a:cubicBezTo>
                  <a:cubicBezTo>
                    <a:pt x="-4199" y="29391"/>
                    <a:pt x="-4199" y="56641"/>
                    <a:pt x="12596" y="73405"/>
                  </a:cubicBezTo>
                  <a:lnTo>
                    <a:pt x="146308" y="207117"/>
                  </a:lnTo>
                  <a:lnTo>
                    <a:pt x="12596" y="340829"/>
                  </a:lnTo>
                  <a:cubicBezTo>
                    <a:pt x="-4199" y="357593"/>
                    <a:pt x="-4199" y="384842"/>
                    <a:pt x="12596" y="401638"/>
                  </a:cubicBezTo>
                  <a:cubicBezTo>
                    <a:pt x="21009" y="410020"/>
                    <a:pt x="31990" y="414226"/>
                    <a:pt x="43001" y="414226"/>
                  </a:cubicBezTo>
                  <a:cubicBezTo>
                    <a:pt x="54012" y="414226"/>
                    <a:pt x="65023" y="410020"/>
                    <a:pt x="73405" y="401638"/>
                  </a:cubicBezTo>
                  <a:lnTo>
                    <a:pt x="237491" y="237552"/>
                  </a:lnTo>
                  <a:cubicBezTo>
                    <a:pt x="237491" y="237552"/>
                    <a:pt x="237491" y="237552"/>
                    <a:pt x="237521" y="237552"/>
                  </a:cubicBez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6" name="그래픽 49">
              <a:extLst>
                <a:ext uri="{FF2B5EF4-FFF2-40B4-BE49-F238E27FC236}">
                  <a16:creationId xmlns:a16="http://schemas.microsoft.com/office/drawing/2014/main" id="{8B838C71-CBEF-598E-67E3-55DADF9FCCAF}"/>
                </a:ext>
              </a:extLst>
            </p:cNvPr>
            <p:cNvSpPr/>
            <p:nvPr/>
          </p:nvSpPr>
          <p:spPr>
            <a:xfrm>
              <a:off x="1045646" y="8611503"/>
              <a:ext cx="250110" cy="414226"/>
            </a:xfrm>
            <a:custGeom>
              <a:avLst/>
              <a:gdLst>
                <a:gd name="connsiteX0" fmla="*/ 237522 w 250110"/>
                <a:gd name="connsiteY0" fmla="*/ 176712 h 414226"/>
                <a:gd name="connsiteX1" fmla="*/ 237491 w 250110"/>
                <a:gd name="connsiteY1" fmla="*/ 176681 h 414226"/>
                <a:gd name="connsiteX2" fmla="*/ 73405 w 250110"/>
                <a:gd name="connsiteY2" fmla="*/ 12596 h 414226"/>
                <a:gd name="connsiteX3" fmla="*/ 12596 w 250110"/>
                <a:gd name="connsiteY3" fmla="*/ 12596 h 414226"/>
                <a:gd name="connsiteX4" fmla="*/ 12596 w 250110"/>
                <a:gd name="connsiteY4" fmla="*/ 73405 h 414226"/>
                <a:gd name="connsiteX5" fmla="*/ 146308 w 250110"/>
                <a:gd name="connsiteY5" fmla="*/ 207117 h 414226"/>
                <a:gd name="connsiteX6" fmla="*/ 12596 w 250110"/>
                <a:gd name="connsiteY6" fmla="*/ 340829 h 414226"/>
                <a:gd name="connsiteX7" fmla="*/ 12596 w 250110"/>
                <a:gd name="connsiteY7" fmla="*/ 401638 h 414226"/>
                <a:gd name="connsiteX8" fmla="*/ 43001 w 250110"/>
                <a:gd name="connsiteY8" fmla="*/ 414226 h 414226"/>
                <a:gd name="connsiteX9" fmla="*/ 73405 w 250110"/>
                <a:gd name="connsiteY9" fmla="*/ 401638 h 414226"/>
                <a:gd name="connsiteX10" fmla="*/ 237491 w 250110"/>
                <a:gd name="connsiteY10" fmla="*/ 237552 h 414226"/>
                <a:gd name="connsiteX11" fmla="*/ 237522 w 250110"/>
                <a:gd name="connsiteY11" fmla="*/ 237521 h 414226"/>
                <a:gd name="connsiteX12" fmla="*/ 250110 w 250110"/>
                <a:gd name="connsiteY12" fmla="*/ 207086 h 414226"/>
                <a:gd name="connsiteX13" fmla="*/ 237522 w 250110"/>
                <a:gd name="connsiteY13" fmla="*/ 176712 h 41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0110" h="414226">
                  <a:moveTo>
                    <a:pt x="237522" y="176712"/>
                  </a:moveTo>
                  <a:cubicBezTo>
                    <a:pt x="237522" y="176712"/>
                    <a:pt x="237491" y="176681"/>
                    <a:pt x="237491" y="176681"/>
                  </a:cubicBezTo>
                  <a:lnTo>
                    <a:pt x="73405" y="12596"/>
                  </a:lnTo>
                  <a:cubicBezTo>
                    <a:pt x="56610" y="-4199"/>
                    <a:pt x="29361" y="-4199"/>
                    <a:pt x="12596" y="12596"/>
                  </a:cubicBezTo>
                  <a:cubicBezTo>
                    <a:pt x="-4199" y="29391"/>
                    <a:pt x="-4199" y="56641"/>
                    <a:pt x="12596" y="73405"/>
                  </a:cubicBezTo>
                  <a:lnTo>
                    <a:pt x="146308" y="207117"/>
                  </a:lnTo>
                  <a:lnTo>
                    <a:pt x="12596" y="340829"/>
                  </a:lnTo>
                  <a:cubicBezTo>
                    <a:pt x="-4199" y="357593"/>
                    <a:pt x="-4199" y="384842"/>
                    <a:pt x="12596" y="401638"/>
                  </a:cubicBezTo>
                  <a:cubicBezTo>
                    <a:pt x="21009" y="410020"/>
                    <a:pt x="31990" y="414226"/>
                    <a:pt x="43001" y="414226"/>
                  </a:cubicBezTo>
                  <a:cubicBezTo>
                    <a:pt x="54012" y="414226"/>
                    <a:pt x="65023" y="410020"/>
                    <a:pt x="73405" y="401638"/>
                  </a:cubicBezTo>
                  <a:lnTo>
                    <a:pt x="237491" y="237552"/>
                  </a:lnTo>
                  <a:cubicBezTo>
                    <a:pt x="237491" y="237552"/>
                    <a:pt x="237522" y="237552"/>
                    <a:pt x="237522" y="237521"/>
                  </a:cubicBezTo>
                  <a:cubicBezTo>
                    <a:pt x="245935" y="229108"/>
                    <a:pt x="250110" y="218097"/>
                    <a:pt x="250110" y="207086"/>
                  </a:cubicBezTo>
                  <a:cubicBezTo>
                    <a:pt x="250141" y="196106"/>
                    <a:pt x="245935" y="185095"/>
                    <a:pt x="237522" y="176712"/>
                  </a:cubicBez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 Box 217">
            <a:extLst>
              <a:ext uri="{FF2B5EF4-FFF2-40B4-BE49-F238E27FC236}">
                <a16:creationId xmlns:a16="http://schemas.microsoft.com/office/drawing/2014/main" id="{4DBFA6CF-CCB1-292D-1A2C-B4F3AF413D35}"/>
              </a:ext>
            </a:extLst>
          </p:cNvPr>
          <p:cNvSpPr txBox="1">
            <a:spLocks noChangeArrowheads="1"/>
          </p:cNvSpPr>
          <p:nvPr/>
        </p:nvSpPr>
        <p:spPr>
          <a:xfrm>
            <a:off x="687288" y="5443335"/>
            <a:ext cx="10439315" cy="724699"/>
          </a:xfrm>
          <a:prstGeom prst="rect">
            <a:avLst/>
          </a:prstGeom>
          <a:gradFill flip="none" rotWithShape="1">
            <a:gsLst>
              <a:gs pos="0">
                <a:srgbClr val="11366D"/>
              </a:gs>
              <a:gs pos="58000">
                <a:srgbClr val="003E8C"/>
              </a:gs>
              <a:gs pos="100000">
                <a:srgbClr val="1592B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/>
          </a:ln>
          <a:effectLst/>
        </p:spPr>
        <p:txBody>
          <a:bodyPr wrap="none" lIns="0" tIns="0" rIns="0" bIns="0" anchor="ctr"/>
          <a:lstStyle>
            <a:defPPr>
              <a:defRPr lang="en-US"/>
            </a:defPPr>
            <a:lvl1pPr algn="ctr">
              <a:defRPr>
                <a:gradFill>
                  <a:gsLst>
                    <a:gs pos="97930">
                      <a:schemeClr val="bg1"/>
                    </a:gs>
                    <a:gs pos="74310">
                      <a:schemeClr val="bg1"/>
                    </a:gs>
                  </a:gsLst>
                  <a:lin ang="5400000" scaled="1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 algn="ctr">
              <a:buClrTx/>
              <a:defRPr/>
            </a:pPr>
            <a:r>
              <a:rPr kumimoji="1" lang="ko-KR" altLang="en-US" sz="2000" spc="-70" dirty="0">
                <a:solidFill>
                  <a:schemeClr val="lt1"/>
                </a:solidFill>
                <a:effectLst/>
                <a:latin typeface="esamanru Medium" pitchFamily="2" charset="-127"/>
                <a:ea typeface="esamanru Medium" pitchFamily="2" charset="-127"/>
              </a:rPr>
              <a:t>공</a:t>
            </a:r>
            <a:r>
              <a:rPr kumimoji="1" lang="ko-KR" altLang="en-US" sz="2000" spc="-70" dirty="0">
                <a:latin typeface="esamanru Medium" pitchFamily="2" charset="-127"/>
                <a:ea typeface="esamanru Medium" pitchFamily="2" charset="-127"/>
              </a:rPr>
              <a:t>공</a:t>
            </a:r>
            <a:r>
              <a:rPr kumimoji="1" lang="en-US" altLang="ko-KR" sz="2000" spc="-70" dirty="0">
                <a:latin typeface="esamanru Medium" pitchFamily="2" charset="-127"/>
                <a:ea typeface="esamanru Medium" pitchFamily="2" charset="-127"/>
              </a:rPr>
              <a:t>/</a:t>
            </a:r>
            <a:r>
              <a:rPr kumimoji="1" lang="ko-KR" altLang="en-US" sz="2000" spc="-70" dirty="0">
                <a:latin typeface="esamanru Medium" pitchFamily="2" charset="-127"/>
                <a:ea typeface="esamanru Medium" pitchFamily="2" charset="-127"/>
              </a:rPr>
              <a:t>민간 </a:t>
            </a:r>
            <a:r>
              <a:rPr kumimoji="1" lang="ko-KR" altLang="en-US" sz="2000" spc="-70" dirty="0">
                <a:solidFill>
                  <a:schemeClr val="lt1"/>
                </a:solidFill>
                <a:effectLst/>
                <a:latin typeface="esamanru Medium" pitchFamily="2" charset="-127"/>
                <a:ea typeface="esamanru Medium" pitchFamily="2" charset="-127"/>
              </a:rPr>
              <a:t>의 주차 공간</a:t>
            </a:r>
            <a:r>
              <a:rPr kumimoji="1" lang="ko-KR" altLang="en-US" sz="2000" spc="-70" dirty="0">
                <a:latin typeface="esamanru Medium" pitchFamily="2" charset="-127"/>
                <a:ea typeface="esamanru Medium" pitchFamily="2" charset="-127"/>
              </a:rPr>
              <a:t>을 </a:t>
            </a:r>
            <a:r>
              <a:rPr kumimoji="1" lang="ko-KR" altLang="en-US" sz="2000" spc="-70" dirty="0">
                <a:ln w="9525">
                  <a:solidFill>
                    <a:srgbClr val="A6A6A6">
                      <a:alpha val="0"/>
                    </a:srgbClr>
                  </a:solidFill>
                </a:ln>
                <a:solidFill>
                  <a:srgbClr val="FFC000"/>
                </a:solidFill>
                <a:latin typeface="esamanru Medium" pitchFamily="2" charset="-127"/>
                <a:ea typeface="esamanru Medium" pitchFamily="2" charset="-127"/>
                <a:cs typeface="Arial"/>
              </a:rPr>
              <a:t>인공지능 기반 모니터링</a:t>
            </a:r>
            <a:r>
              <a:rPr kumimoji="1" lang="ko-KR" altLang="en-US" sz="2000" spc="-70" dirty="0">
                <a:latin typeface="esamanru Medium" pitchFamily="2" charset="-127"/>
                <a:ea typeface="esamanru Medium" pitchFamily="2" charset="-127"/>
              </a:rPr>
              <a:t> 하여 </a:t>
            </a:r>
            <a:r>
              <a:rPr kumimoji="1" lang="ko-KR" altLang="en-US" sz="2000" spc="-70" dirty="0">
                <a:ln w="9525">
                  <a:solidFill>
                    <a:srgbClr val="A6A6A6">
                      <a:alpha val="0"/>
                    </a:srgbClr>
                  </a:solidFill>
                </a:ln>
                <a:solidFill>
                  <a:srgbClr val="FFC000"/>
                </a:solidFill>
                <a:latin typeface="esamanru Medium" pitchFamily="2" charset="-127"/>
                <a:ea typeface="esamanru Medium" pitchFamily="2" charset="-127"/>
                <a:cs typeface="Arial"/>
                <a:sym typeface="Arial"/>
              </a:rPr>
              <a:t>주차장 위치</a:t>
            </a:r>
            <a:r>
              <a:rPr kumimoji="1" lang="ko-KR" altLang="en-US" sz="2000" spc="-70" dirty="0">
                <a:latin typeface="esamanru Medium" pitchFamily="2" charset="-127"/>
                <a:ea typeface="esamanru Medium" pitchFamily="2" charset="-127"/>
                <a:sym typeface="Arial"/>
              </a:rPr>
              <a:t>와</a:t>
            </a:r>
            <a:r>
              <a:rPr kumimoji="1" lang="ko-KR" altLang="en-US" sz="2000" spc="-70" dirty="0">
                <a:ln w="9525">
                  <a:solidFill>
                    <a:srgbClr val="A6A6A6">
                      <a:alpha val="0"/>
                    </a:srgbClr>
                  </a:solidFill>
                </a:ln>
                <a:solidFill>
                  <a:srgbClr val="FFC000"/>
                </a:solidFill>
                <a:latin typeface="esamanru Medium" pitchFamily="2" charset="-127"/>
                <a:ea typeface="esamanru Medium" pitchFamily="2" charset="-127"/>
                <a:cs typeface="Arial"/>
                <a:sym typeface="Arial"/>
              </a:rPr>
              <a:t> 빈자리</a:t>
            </a:r>
            <a:r>
              <a:rPr kumimoji="1" lang="ko-KR" altLang="en-US" sz="2000" spc="-70" dirty="0">
                <a:latin typeface="esamanru Medium" pitchFamily="2" charset="-127"/>
                <a:ea typeface="esamanru Medium" pitchFamily="2" charset="-127"/>
                <a:sym typeface="Arial"/>
              </a:rPr>
              <a:t>를</a:t>
            </a:r>
            <a:endParaRPr kumimoji="1" lang="en-US" altLang="ko-KR" sz="2000" spc="-70" dirty="0">
              <a:latin typeface="esamanru Medium" pitchFamily="2" charset="-127"/>
              <a:ea typeface="esamanru Medium" pitchFamily="2" charset="-127"/>
              <a:sym typeface="Arial"/>
            </a:endParaRPr>
          </a:p>
          <a:p>
            <a:pPr lvl="1" algn="ctr">
              <a:buClrTx/>
              <a:defRPr/>
            </a:pPr>
            <a:r>
              <a:rPr kumimoji="1" lang="ko-KR" altLang="en-US" sz="2000" spc="-70" dirty="0">
                <a:latin typeface="esamanru Medium" pitchFamily="2" charset="-127"/>
                <a:ea typeface="esamanru Medium" pitchFamily="2" charset="-127"/>
              </a:rPr>
              <a:t>공유함으로써 </a:t>
            </a:r>
            <a:r>
              <a:rPr kumimoji="1" lang="ko-KR" altLang="en-US" sz="2000" spc="-70" dirty="0">
                <a:ln w="9525">
                  <a:solidFill>
                    <a:srgbClr val="A6A6A6">
                      <a:alpha val="0"/>
                    </a:srgbClr>
                  </a:solidFill>
                </a:ln>
                <a:solidFill>
                  <a:srgbClr val="FFC000"/>
                </a:solidFill>
                <a:latin typeface="esamanru Medium" pitchFamily="2" charset="-127"/>
                <a:ea typeface="esamanru Medium" pitchFamily="2" charset="-127"/>
                <a:cs typeface="Arial"/>
              </a:rPr>
              <a:t>지금까지 없었던 새로운 주차 문화</a:t>
            </a:r>
            <a:r>
              <a:rPr kumimoji="1" lang="ko-KR" altLang="en-US" sz="2000" spc="-70" dirty="0">
                <a:latin typeface="esamanru Medium" pitchFamily="2" charset="-127"/>
                <a:ea typeface="esamanru Medium" pitchFamily="2" charset="-127"/>
              </a:rPr>
              <a:t>를 가능하게 한다</a:t>
            </a:r>
          </a:p>
        </p:txBody>
      </p:sp>
      <p:pic>
        <p:nvPicPr>
          <p:cNvPr id="6" name="그림 5" descr="자동차, 차량, 육상 차량, 텍스트이(가) 표시된 사진&#10;&#10;자동 생성된 설명">
            <a:extLst>
              <a:ext uri="{FF2B5EF4-FFF2-40B4-BE49-F238E27FC236}">
                <a16:creationId xmlns:a16="http://schemas.microsoft.com/office/drawing/2014/main" id="{1758FC9D-3BAD-D70F-E2D8-BC4618E8B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88" y="3130121"/>
            <a:ext cx="3060460" cy="2040307"/>
          </a:xfrm>
          <a:prstGeom prst="rect">
            <a:avLst/>
          </a:prstGeom>
        </p:spPr>
      </p:pic>
      <p:pic>
        <p:nvPicPr>
          <p:cNvPr id="7" name="그림 6" descr="자동차, 차량, 육상 차량이(가) 표시된 사진&#10;&#10;자동 생성된 설명">
            <a:extLst>
              <a:ext uri="{FF2B5EF4-FFF2-40B4-BE49-F238E27FC236}">
                <a16:creationId xmlns:a16="http://schemas.microsoft.com/office/drawing/2014/main" id="{C5AFB840-349B-6FC6-0FA6-1DD0797F2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53" y="1013839"/>
            <a:ext cx="3060460" cy="18433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02832D8-833B-992D-1F5B-332A7F971BE3}"/>
              </a:ext>
            </a:extLst>
          </p:cNvPr>
          <p:cNvSpPr/>
          <p:nvPr/>
        </p:nvSpPr>
        <p:spPr>
          <a:xfrm>
            <a:off x="1268074" y="1236043"/>
            <a:ext cx="1776384" cy="3784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공공주차장</a:t>
            </a:r>
          </a:p>
        </p:txBody>
      </p:sp>
      <p:pic>
        <p:nvPicPr>
          <p:cNvPr id="13" name="그림 12" descr="텍스트, 스크린샷, 도시 디자인, 교차로이(가) 표시된 사진&#10;&#10;자동 생성된 설명">
            <a:extLst>
              <a:ext uri="{FF2B5EF4-FFF2-40B4-BE49-F238E27FC236}">
                <a16:creationId xmlns:a16="http://schemas.microsoft.com/office/drawing/2014/main" id="{B9E7929C-AA5F-992A-4E19-4AEF3FDC1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545" y="998973"/>
            <a:ext cx="6334407" cy="422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285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0D13-A7F8-4502-DD65-20B5774B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800F3-E48B-C1FF-262C-90F45017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>
                <a:latin typeface="esamanru Medium" pitchFamily="2" charset="-127"/>
                <a:ea typeface="esamanru Medium" pitchFamily="2" charset="-127"/>
              </a:rPr>
              <a:t>개발 절차</a:t>
            </a:r>
          </a:p>
        </p:txBody>
      </p:sp>
      <p:sp>
        <p:nvSpPr>
          <p:cNvPr id="3" name="AutoShape 121">
            <a:extLst>
              <a:ext uri="{FF2B5EF4-FFF2-40B4-BE49-F238E27FC236}">
                <a16:creationId xmlns:a16="http://schemas.microsoft.com/office/drawing/2014/main" id="{916F671A-5182-E8D5-5D77-7D0D34D32990}"/>
              </a:ext>
            </a:extLst>
          </p:cNvPr>
          <p:cNvSpPr>
            <a:spLocks noChangeArrowheads="1"/>
          </p:cNvSpPr>
          <p:nvPr/>
        </p:nvSpPr>
        <p:spPr>
          <a:xfrm>
            <a:off x="230256" y="1088974"/>
            <a:ext cx="2983781" cy="552344"/>
          </a:xfrm>
          <a:prstGeom prst="homePlate">
            <a:avLst>
              <a:gd name="adj" fmla="val 41725"/>
            </a:avLst>
          </a:prstGeom>
          <a:gradFill>
            <a:gsLst>
              <a:gs pos="50000">
                <a:srgbClr val="A4C0F9"/>
              </a:gs>
              <a:gs pos="50000">
                <a:srgbClr val="96BADA"/>
              </a:gs>
            </a:gsLst>
            <a:lin ang="5400000" scaled="1"/>
          </a:gradFill>
          <a:ln w="31750" cap="flat" cmpd="sng" algn="ctr">
            <a:solidFill>
              <a:schemeClr val="l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lvl="0" algn="ctr">
              <a:lnSpc>
                <a:spcPct val="110000"/>
              </a:lnSpc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tabLst>
                <a:tab pos="6295114" algn="l"/>
              </a:tabLst>
              <a:defRPr/>
            </a:pPr>
            <a:r>
              <a:rPr lang="ko-KR" altLang="en-US" sz="1600" spc="-30" dirty="0">
                <a:ln w="9525"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/>
                </a:solidFill>
                <a:latin typeface="esamanru Medium" pitchFamily="2" charset="-127"/>
                <a:ea typeface="esamanru Medium" pitchFamily="2" charset="-127"/>
              </a:rPr>
              <a:t>데이터 수집</a:t>
            </a:r>
            <a:endParaRPr lang="ko-KR" altLang="en-US" sz="1600" spc="-30" dirty="0">
              <a:solidFill>
                <a:schemeClr val="bg1"/>
              </a:solidFill>
              <a:latin typeface="esamanru Medium" pitchFamily="2" charset="-127"/>
              <a:ea typeface="esamanru Medium" pitchFamily="2" charset="-127"/>
            </a:endParaRPr>
          </a:p>
        </p:txBody>
      </p:sp>
      <p:sp>
        <p:nvSpPr>
          <p:cNvPr id="7" name="AutoShape 121">
            <a:extLst>
              <a:ext uri="{FF2B5EF4-FFF2-40B4-BE49-F238E27FC236}">
                <a16:creationId xmlns:a16="http://schemas.microsoft.com/office/drawing/2014/main" id="{7377007B-9200-216E-6F14-07941CC953D8}"/>
              </a:ext>
            </a:extLst>
          </p:cNvPr>
          <p:cNvSpPr>
            <a:spLocks noChangeArrowheads="1"/>
          </p:cNvSpPr>
          <p:nvPr/>
        </p:nvSpPr>
        <p:spPr>
          <a:xfrm>
            <a:off x="3120349" y="1088974"/>
            <a:ext cx="3108106" cy="552344"/>
          </a:xfrm>
          <a:prstGeom prst="chevron">
            <a:avLst>
              <a:gd name="adj" fmla="val 41331"/>
            </a:avLst>
          </a:prstGeom>
          <a:gradFill>
            <a:gsLst>
              <a:gs pos="50000">
                <a:srgbClr val="769BEF"/>
              </a:gs>
              <a:gs pos="50000">
                <a:srgbClr val="316BB1"/>
              </a:gs>
            </a:gsLst>
            <a:lin ang="5400000" scaled="1"/>
          </a:gradFill>
          <a:ln w="28575" algn="ctr">
            <a:solidFill>
              <a:schemeClr val="lt1"/>
            </a:solidFill>
            <a:miter/>
          </a:ln>
          <a:effectLst/>
        </p:spPr>
        <p:txBody>
          <a:bodyPr wrap="none" lIns="0" tIns="0" rIns="0" bIns="0" anchor="ctr"/>
          <a:lstStyle/>
          <a:p>
            <a:pPr lvl="0" algn="ctr">
              <a:lnSpc>
                <a:spcPct val="110000"/>
              </a:lnSpc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tabLst>
                <a:tab pos="6295114" algn="l"/>
              </a:tabLst>
              <a:defRPr/>
            </a:pPr>
            <a:r>
              <a:rPr lang="ko-KR" altLang="en-US" sz="1600" spc="-3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esamanru Medium" pitchFamily="2" charset="-127"/>
                <a:ea typeface="esamanru Medium" pitchFamily="2" charset="-127"/>
              </a:rPr>
              <a:t>모델 개발</a:t>
            </a:r>
          </a:p>
        </p:txBody>
      </p:sp>
      <p:sp>
        <p:nvSpPr>
          <p:cNvPr id="21" name="AutoShape 121">
            <a:extLst>
              <a:ext uri="{FF2B5EF4-FFF2-40B4-BE49-F238E27FC236}">
                <a16:creationId xmlns:a16="http://schemas.microsoft.com/office/drawing/2014/main" id="{8A724490-E1A2-3B66-B8FE-1A2CFD5E1FBF}"/>
              </a:ext>
            </a:extLst>
          </p:cNvPr>
          <p:cNvSpPr>
            <a:spLocks noChangeArrowheads="1"/>
          </p:cNvSpPr>
          <p:nvPr/>
        </p:nvSpPr>
        <p:spPr>
          <a:xfrm>
            <a:off x="6134766" y="1088974"/>
            <a:ext cx="3108106" cy="552344"/>
          </a:xfrm>
          <a:prstGeom prst="chevron">
            <a:avLst>
              <a:gd name="adj" fmla="val 41331"/>
            </a:avLst>
          </a:prstGeom>
          <a:gradFill>
            <a:gsLst>
              <a:gs pos="50000">
                <a:srgbClr val="5261C1"/>
              </a:gs>
              <a:gs pos="50000">
                <a:srgbClr val="3A5793"/>
              </a:gs>
            </a:gsLst>
            <a:lin ang="5400000" scaled="1"/>
          </a:gradFill>
          <a:ln w="28575" algn="ctr">
            <a:solidFill>
              <a:schemeClr val="lt1"/>
            </a:solidFill>
            <a:miter/>
          </a:ln>
          <a:effectLst/>
        </p:spPr>
        <p:txBody>
          <a:bodyPr wrap="none" lIns="0" tIns="0" rIns="0" bIns="0" anchor="ctr"/>
          <a:lstStyle/>
          <a:p>
            <a:pPr lvl="0" algn="ctr"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tabLst>
                <a:tab pos="6295114" algn="l"/>
              </a:tabLst>
              <a:defRPr/>
            </a:pPr>
            <a:r>
              <a:rPr lang="ko-KR" altLang="en-US" sz="1600" spc="-30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esamanru Medium" pitchFamily="2" charset="-127"/>
                <a:ea typeface="esamanru Medium" pitchFamily="2" charset="-127"/>
              </a:rPr>
              <a:t>알림 서비스개발</a:t>
            </a:r>
            <a:endParaRPr lang="en-US" altLang="ko-KR" sz="1600" spc="-30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esamanru Medium" pitchFamily="2" charset="-127"/>
              <a:ea typeface="esamanru Medium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F5ADEC-CF0F-E375-3FAF-CA62358932E5}"/>
              </a:ext>
            </a:extLst>
          </p:cNvPr>
          <p:cNvSpPr/>
          <p:nvPr/>
        </p:nvSpPr>
        <p:spPr>
          <a:xfrm>
            <a:off x="230256" y="1730056"/>
            <a:ext cx="2869225" cy="4271304"/>
          </a:xfrm>
          <a:prstGeom prst="rect">
            <a:avLst/>
          </a:prstGeom>
          <a:solidFill>
            <a:srgbClr val="A5A5A5">
              <a:lumMod val="20000"/>
              <a:lumOff val="8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000F4BF-453C-6A36-0095-CBB0DA7BA1ED}"/>
              </a:ext>
            </a:extLst>
          </p:cNvPr>
          <p:cNvSpPr/>
          <p:nvPr/>
        </p:nvSpPr>
        <p:spPr>
          <a:xfrm>
            <a:off x="3209587" y="1730056"/>
            <a:ext cx="2869225" cy="4271304"/>
          </a:xfrm>
          <a:prstGeom prst="rect">
            <a:avLst/>
          </a:prstGeom>
          <a:solidFill>
            <a:srgbClr val="A5A5A5">
              <a:lumMod val="20000"/>
              <a:lumOff val="8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34DD57A-0DD0-88A7-9080-1A9EB4D47D87}"/>
              </a:ext>
            </a:extLst>
          </p:cNvPr>
          <p:cNvSpPr/>
          <p:nvPr/>
        </p:nvSpPr>
        <p:spPr>
          <a:xfrm>
            <a:off x="9154079" y="1730056"/>
            <a:ext cx="2869225" cy="4271304"/>
          </a:xfrm>
          <a:prstGeom prst="rect">
            <a:avLst/>
          </a:prstGeom>
          <a:solidFill>
            <a:srgbClr val="A5A5A5">
              <a:lumMod val="20000"/>
              <a:lumOff val="8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prstClr val="white"/>
              </a:solidFill>
              <a:effectLst/>
              <a:uLnTx/>
              <a:uFillTx/>
              <a:latin typeface="맑은 고딕"/>
            </a:endParaRPr>
          </a:p>
        </p:txBody>
      </p:sp>
      <p:sp>
        <p:nvSpPr>
          <p:cNvPr id="25" name="Google Shape;118;p3">
            <a:extLst>
              <a:ext uri="{FF2B5EF4-FFF2-40B4-BE49-F238E27FC236}">
                <a16:creationId xmlns:a16="http://schemas.microsoft.com/office/drawing/2014/main" id="{91DD6E56-371C-AC4F-7191-B2B5D8D915AD}"/>
              </a:ext>
            </a:extLst>
          </p:cNvPr>
          <p:cNvSpPr txBox="1"/>
          <p:nvPr/>
        </p:nvSpPr>
        <p:spPr>
          <a:xfrm>
            <a:off x="6181593" y="3353665"/>
            <a:ext cx="2869225" cy="26873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171450" lvl="0" indent="-171450">
              <a:buFont typeface="Wingdings"/>
              <a:buChar char="ü"/>
              <a:defRPr/>
            </a:pPr>
            <a:endParaRPr lang="ko-KR" altLang="en-US" sz="1200">
              <a:latin typeface="맑은 고딕"/>
              <a:ea typeface="맑은 고딕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E38A52-7052-A61D-50C2-BECF9CA9A1EC}"/>
              </a:ext>
            </a:extLst>
          </p:cNvPr>
          <p:cNvSpPr/>
          <p:nvPr/>
        </p:nvSpPr>
        <p:spPr>
          <a:xfrm>
            <a:off x="6181593" y="1730056"/>
            <a:ext cx="2869224" cy="4271304"/>
          </a:xfrm>
          <a:prstGeom prst="rect">
            <a:avLst/>
          </a:prstGeom>
          <a:solidFill>
            <a:srgbClr val="A5A5A5">
              <a:lumMod val="20000"/>
              <a:lumOff val="80000"/>
            </a:srgbClr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F23EECA-626F-DF70-8C2A-0248207CF904}"/>
              </a:ext>
            </a:extLst>
          </p:cNvPr>
          <p:cNvGrpSpPr/>
          <p:nvPr/>
        </p:nvGrpSpPr>
        <p:grpSpPr>
          <a:xfrm>
            <a:off x="9149183" y="1089953"/>
            <a:ext cx="2886883" cy="551386"/>
            <a:chOff x="9038364" y="1542324"/>
            <a:chExt cx="2886883" cy="551386"/>
          </a:xfrm>
        </p:grpSpPr>
        <p:sp>
          <p:nvSpPr>
            <p:cNvPr id="28" name="AutoShape 121">
              <a:extLst>
                <a:ext uri="{FF2B5EF4-FFF2-40B4-BE49-F238E27FC236}">
                  <a16:creationId xmlns:a16="http://schemas.microsoft.com/office/drawing/2014/main" id="{849761A6-E8A2-6038-D5A3-01221A2FFED4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9038364" y="1542324"/>
              <a:ext cx="2886883" cy="551386"/>
            </a:xfrm>
            <a:prstGeom prst="chevron">
              <a:avLst>
                <a:gd name="adj" fmla="val 41331"/>
              </a:avLst>
            </a:prstGeom>
            <a:solidFill>
              <a:srgbClr val="485AA1"/>
            </a:solidFill>
            <a:ln w="28575">
              <a:solidFill>
                <a:srgbClr val="FFFFFF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0" anchor="ctr"/>
            <a:lstStyle/>
            <a:p>
              <a:pPr lvl="0" algn="ctr">
                <a:spcAft>
                  <a:spcPct val="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tabLst>
                  <a:tab pos="6295114" algn="l"/>
                </a:tabLst>
                <a:defRPr/>
              </a:pPr>
              <a:endParaRPr lang="en-US" altLang="ko-KR" sz="1600" spc="-3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esamanru Medium" pitchFamily="2" charset="-127"/>
                <a:ea typeface="esamanru Medium" pitchFamily="2" charset="-127"/>
              </a:endParaRPr>
            </a:p>
          </p:txBody>
        </p:sp>
        <p:sp>
          <p:nvSpPr>
            <p:cNvPr id="29" name="가로 글상자 117">
              <a:extLst>
                <a:ext uri="{FF2B5EF4-FFF2-40B4-BE49-F238E27FC236}">
                  <a16:creationId xmlns:a16="http://schemas.microsoft.com/office/drawing/2014/main" id="{ADB27147-B7BD-B97B-639D-A3AD55D686DE}"/>
                </a:ext>
              </a:extLst>
            </p:cNvPr>
            <p:cNvSpPr txBox="1"/>
            <p:nvPr/>
          </p:nvSpPr>
          <p:spPr>
            <a:xfrm>
              <a:off x="9519285" y="1644326"/>
              <a:ext cx="20212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Aft>
                  <a:spcPct val="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tabLst>
                  <a:tab pos="6295114" algn="l"/>
                </a:tabLst>
                <a:defRPr/>
              </a:pPr>
              <a:r>
                <a:rPr lang="ko-KR" altLang="en-US" sz="1600" spc="-3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esamanru Medium" pitchFamily="2" charset="-127"/>
                  <a:ea typeface="esamanru Medium" pitchFamily="2" charset="-127"/>
                </a:rPr>
                <a:t>시스템 </a:t>
              </a:r>
              <a:r>
                <a:rPr lang="ko-KR" altLang="en-US" sz="1600" spc="-30" dirty="0" err="1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esamanru Medium" pitchFamily="2" charset="-127"/>
                  <a:ea typeface="esamanru Medium" pitchFamily="2" charset="-127"/>
                </a:rPr>
                <a:t>통합및</a:t>
              </a:r>
              <a:r>
                <a:rPr lang="ko-KR" altLang="en-US" sz="1600" spc="-30" dirty="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esamanru Medium" pitchFamily="2" charset="-127"/>
                  <a:ea typeface="esamanru Medium" pitchFamily="2" charset="-127"/>
                </a:rPr>
                <a:t> 평가</a:t>
              </a:r>
              <a:endParaRPr lang="ko-KR" altLang="en-US" dirty="0">
                <a:latin typeface="esamanru Medium" pitchFamily="2" charset="-127"/>
                <a:ea typeface="esamanru Medium" pitchFamily="2" charset="-127"/>
              </a:endParaRPr>
            </a:p>
          </p:txBody>
        </p:sp>
      </p:grpSp>
      <p:pic>
        <p:nvPicPr>
          <p:cNvPr id="30" name="그림 29" descr="스크린샷, 텍스트, 지도, 도시 디자인이(가) 표시된 사진&#10;&#10;자동 생성된 설명">
            <a:extLst>
              <a:ext uri="{FF2B5EF4-FFF2-40B4-BE49-F238E27FC236}">
                <a16:creationId xmlns:a16="http://schemas.microsoft.com/office/drawing/2014/main" id="{1C49BCB5-6602-EE9E-87DE-7C1E541D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093" y="1784709"/>
            <a:ext cx="2798400" cy="4197600"/>
          </a:xfrm>
          <a:prstGeom prst="rect">
            <a:avLst/>
          </a:prstGeom>
        </p:spPr>
      </p:pic>
      <p:pic>
        <p:nvPicPr>
          <p:cNvPr id="31" name="그림 30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543E2387-477B-F112-8DB7-5E261D1CC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68" y="1730054"/>
            <a:ext cx="2798400" cy="427130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1D9978-8F9B-4B87-43A8-591B701EF1DE}"/>
              </a:ext>
            </a:extLst>
          </p:cNvPr>
          <p:cNvSpPr/>
          <p:nvPr/>
        </p:nvSpPr>
        <p:spPr>
          <a:xfrm>
            <a:off x="572550" y="1784709"/>
            <a:ext cx="2299191" cy="411182"/>
          </a:xfrm>
          <a:prstGeom prst="rect">
            <a:avLst/>
          </a:prstGeom>
          <a:solidFill>
            <a:srgbClr val="EAE7E2"/>
          </a:solidFill>
          <a:ln w="12700" cap="flat" cmpd="sng" algn="ctr">
            <a:noFill/>
            <a:prstDash val="solid"/>
            <a:miter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맑은 고딕"/>
            </a:endParaRPr>
          </a:p>
        </p:txBody>
      </p:sp>
      <p:pic>
        <p:nvPicPr>
          <p:cNvPr id="33" name="그림 3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0125BD3D-5044-D1B1-02BC-D6954B187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417" y="1730056"/>
            <a:ext cx="2798400" cy="4197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74965D7-CA1E-4A55-FE2F-1C174188A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4173" y="1730056"/>
            <a:ext cx="2904157" cy="425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153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03F56-3967-2EA6-859F-626528170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95755-4574-CA64-92E7-E649B467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활용모델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EB5279C-929A-7061-DFB6-01D8DEB65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885" y="1290638"/>
            <a:ext cx="8412201" cy="321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ko-KR" altLang="en-US" dirty="0">
                <a:latin typeface="Helvetica Neue" panose="02000503000000020004" pitchFamily="2" charset="0"/>
              </a:rPr>
              <a:t>주차장 점유 탐지 모델</a:t>
            </a:r>
            <a:endParaRPr lang="en" altLang="ko-KR" dirty="0">
              <a:latin typeface="Helvetica Neue" panose="02000503000000020004" pitchFamily="2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02D837D-F199-A192-C943-3FC464423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46" y="2152043"/>
            <a:ext cx="3420037" cy="16196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2789DF-B70F-3B4D-F020-9EF4E9EBF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681" y="2221980"/>
            <a:ext cx="4159359" cy="1902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5EFF5-DB0E-B49A-B9BD-CB975E10EE5F}"/>
              </a:ext>
            </a:extLst>
          </p:cNvPr>
          <p:cNvSpPr txBox="1"/>
          <p:nvPr/>
        </p:nvSpPr>
        <p:spPr>
          <a:xfrm>
            <a:off x="2019844" y="3476455"/>
            <a:ext cx="1471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a) VGG16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F4605F-513E-5874-1DDC-1A080A4BBC62}"/>
              </a:ext>
            </a:extLst>
          </p:cNvPr>
          <p:cNvSpPr txBox="1"/>
          <p:nvPr/>
        </p:nvSpPr>
        <p:spPr>
          <a:xfrm>
            <a:off x="6032837" y="4240230"/>
            <a:ext cx="1471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c)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주차공간 구분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E1EB29-149F-2224-CC43-ED4ED6B791E2}"/>
              </a:ext>
            </a:extLst>
          </p:cNvPr>
          <p:cNvSpPr txBox="1"/>
          <p:nvPr/>
        </p:nvSpPr>
        <p:spPr>
          <a:xfrm>
            <a:off x="8422464" y="4240230"/>
            <a:ext cx="1471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d)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주차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주차가능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pic>
        <p:nvPicPr>
          <p:cNvPr id="5" name="Picture 2" descr="YOLO11: Future of AI Vision | Ultralytics">
            <a:extLst>
              <a:ext uri="{FF2B5EF4-FFF2-40B4-BE49-F238E27FC236}">
                <a16:creationId xmlns:a16="http://schemas.microsoft.com/office/drawing/2014/main" id="{6372F016-F67F-667A-7DCB-11BBD0865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2" y="4012227"/>
            <a:ext cx="2483445" cy="140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87B59E-8EA4-1527-4406-BA62CEA8F257}"/>
              </a:ext>
            </a:extLst>
          </p:cNvPr>
          <p:cNvSpPr txBox="1"/>
          <p:nvPr/>
        </p:nvSpPr>
        <p:spPr>
          <a:xfrm>
            <a:off x="1865953" y="5528880"/>
            <a:ext cx="1471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b) YOLO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882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03F56-3967-2EA6-859F-626528170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95755-4574-CA64-92E7-E649B467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활용데이터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ED30BE-27D9-D5F3-3014-572B112C7060}"/>
              </a:ext>
            </a:extLst>
          </p:cNvPr>
          <p:cNvGraphicFramePr>
            <a:graphicFrameLocks noGrp="1"/>
          </p:cNvGraphicFramePr>
          <p:nvPr/>
        </p:nvGraphicFramePr>
        <p:xfrm>
          <a:off x="1897855" y="1290637"/>
          <a:ext cx="8373648" cy="496824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113086">
                  <a:extLst>
                    <a:ext uri="{9D8B030D-6E8A-4147-A177-3AD203B41FA5}">
                      <a16:colId xmlns:a16="http://schemas.microsoft.com/office/drawing/2014/main" val="436278267"/>
                    </a:ext>
                  </a:extLst>
                </a:gridCol>
                <a:gridCol w="1170013">
                  <a:extLst>
                    <a:ext uri="{9D8B030D-6E8A-4147-A177-3AD203B41FA5}">
                      <a16:colId xmlns:a16="http://schemas.microsoft.com/office/drawing/2014/main" val="1899102100"/>
                    </a:ext>
                  </a:extLst>
                </a:gridCol>
                <a:gridCol w="990011">
                  <a:extLst>
                    <a:ext uri="{9D8B030D-6E8A-4147-A177-3AD203B41FA5}">
                      <a16:colId xmlns:a16="http://schemas.microsoft.com/office/drawing/2014/main" val="3948374752"/>
                    </a:ext>
                  </a:extLst>
                </a:gridCol>
                <a:gridCol w="1170013">
                  <a:extLst>
                    <a:ext uri="{9D8B030D-6E8A-4147-A177-3AD203B41FA5}">
                      <a16:colId xmlns:a16="http://schemas.microsoft.com/office/drawing/2014/main" val="1886644607"/>
                    </a:ext>
                  </a:extLst>
                </a:gridCol>
                <a:gridCol w="1310175">
                  <a:extLst>
                    <a:ext uri="{9D8B030D-6E8A-4147-A177-3AD203B41FA5}">
                      <a16:colId xmlns:a16="http://schemas.microsoft.com/office/drawing/2014/main" val="1768407590"/>
                    </a:ext>
                  </a:extLst>
                </a:gridCol>
                <a:gridCol w="1310175">
                  <a:extLst>
                    <a:ext uri="{9D8B030D-6E8A-4147-A177-3AD203B41FA5}">
                      <a16:colId xmlns:a16="http://schemas.microsoft.com/office/drawing/2014/main" val="3942929800"/>
                    </a:ext>
                  </a:extLst>
                </a:gridCol>
                <a:gridCol w="1310175">
                  <a:extLst>
                    <a:ext uri="{9D8B030D-6E8A-4147-A177-3AD203B41FA5}">
                      <a16:colId xmlns:a16="http://schemas.microsoft.com/office/drawing/2014/main" val="2939169837"/>
                    </a:ext>
                  </a:extLst>
                </a:gridCol>
              </a:tblGrid>
              <a:tr h="289931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주차장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날씨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일수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이미지수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주차공간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7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7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24641"/>
                  </a:ext>
                </a:extLst>
              </a:tr>
              <a:tr h="289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Occupied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Empty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Total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73069"/>
                  </a:ext>
                </a:extLst>
              </a:tr>
              <a:tr h="381674">
                <a:tc row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UFPR04</a:t>
                      </a:r>
                    </a:p>
                    <a:p>
                      <a:pPr>
                        <a:buNone/>
                      </a:pPr>
                      <a:r>
                        <a:rPr lang="en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(28)</a:t>
                      </a:r>
                      <a:endParaRPr lang="ko-KR" altLang="en-US" sz="16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Sunny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2,098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32,166 (54.98%)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26,334 (45.02%)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58,400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036138"/>
                  </a:ext>
                </a:extLst>
              </a:tr>
              <a:tr h="381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Overcast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15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1,408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11,608 (29.47%)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27,779 (70.53%)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39,387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2264963"/>
                  </a:ext>
                </a:extLst>
              </a:tr>
              <a:tr h="381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Rainy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285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2,351</a:t>
                      </a:r>
                    </a:p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(29.54%)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5,607</a:t>
                      </a:r>
                    </a:p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(70.46%)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7,958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671579"/>
                  </a:ext>
                </a:extLst>
              </a:tr>
              <a:tr h="381674">
                <a:tc row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UFPR05</a:t>
                      </a:r>
                    </a:p>
                    <a:p>
                      <a:pPr>
                        <a:buNone/>
                      </a:pPr>
                      <a:r>
                        <a:rPr lang="en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(45)</a:t>
                      </a:r>
                      <a:endParaRPr lang="ko-KR" altLang="en-US" sz="16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Sunny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2,500</a:t>
                      </a: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57,584 (57.65%)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42,306 (42.35%)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99,890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893513"/>
                  </a:ext>
                </a:extLst>
              </a:tr>
              <a:tr h="381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Overcast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1,426</a:t>
                      </a: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33,764 (59.27%)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23,202 (40.73%)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56,966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733025"/>
                  </a:ext>
                </a:extLst>
              </a:tr>
              <a:tr h="381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Rainy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226</a:t>
                      </a: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6078</a:t>
                      </a:r>
                    </a:p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(68.07%)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2851</a:t>
                      </a:r>
                    </a:p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(31.93%)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8929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954221"/>
                  </a:ext>
                </a:extLst>
              </a:tr>
              <a:tr h="381674">
                <a:tc row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PUCPR</a:t>
                      </a:r>
                    </a:p>
                    <a:p>
                      <a:pPr>
                        <a:buNone/>
                      </a:pPr>
                      <a:r>
                        <a:rPr lang="en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(100)</a:t>
                      </a:r>
                      <a:endParaRPr lang="ko-KR" altLang="en-US" sz="16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Sunny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24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2,315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96,762 (46.42%)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111,672 (53.58%)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208,433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830665"/>
                  </a:ext>
                </a:extLst>
              </a:tr>
              <a:tr h="381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Overcast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1,328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42,363 (31.90%)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90,417 (68.10%)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132,780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354842"/>
                  </a:ext>
                </a:extLst>
              </a:tr>
              <a:tr h="381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Rainy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831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55,104 (66.35%)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1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27,951 (33.65%)</a:t>
                      </a:r>
                      <a:endParaRPr lang="ko-KR" altLang="en-US" sz="11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83,056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644052"/>
                  </a:ext>
                </a:extLst>
              </a:tr>
              <a:tr h="463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altLang="ko-KR" sz="16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TOTAL</a:t>
                      </a:r>
                      <a:endParaRPr lang="ko-KR" altLang="en-US" sz="16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144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12,417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337,780 (48.54%)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358,119 (51.46%)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695,899</a:t>
                      </a:r>
                      <a:endParaRPr lang="ko-KR" altLang="en-US" sz="14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092741"/>
                  </a:ext>
                </a:extLst>
              </a:tr>
            </a:tbl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2EC1F0DB-62CB-87C7-A954-050757CB3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3750" y="888348"/>
            <a:ext cx="8412201" cy="411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r>
              <a:rPr lang="en-US" altLang="ko-KR" sz="2000" kern="0" dirty="0" err="1">
                <a:solidFill>
                  <a:schemeClr val="accent1">
                    <a:lumMod val="75000"/>
                  </a:schemeClr>
                </a:solidFill>
              </a:rPr>
              <a:t>Pklot</a:t>
            </a:r>
            <a:r>
              <a:rPr lang="en-US" altLang="ko-KR" sz="20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2000" kern="0" dirty="0">
                <a:solidFill>
                  <a:schemeClr val="accent1">
                    <a:lumMod val="75000"/>
                  </a:schemeClr>
                </a:solidFill>
              </a:rPr>
              <a:t>데이터셋</a:t>
            </a:r>
            <a:r>
              <a:rPr lang="ko-KR" altLang="en-US" sz="2000" dirty="0">
                <a:latin typeface="Helvetica Neue" panose="02000503000000020004" pitchFamily="2" charset="0"/>
              </a:rPr>
              <a:t> </a:t>
            </a:r>
            <a:endParaRPr lang="en" altLang="ko-KR" sz="20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97782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51C254-D3FE-4F55-B884-40C49A8602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8976032" y="6399033"/>
            <a:ext cx="1444806" cy="267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2296-B25A-27A7-7E69-7939DB0BA19F}"/>
              </a:ext>
            </a:extLst>
          </p:cNvPr>
          <p:cNvSpPr txBox="1"/>
          <p:nvPr/>
        </p:nvSpPr>
        <p:spPr>
          <a:xfrm>
            <a:off x="2540961" y="2078985"/>
            <a:ext cx="7110079" cy="213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감사합니다</a:t>
            </a:r>
            <a:endParaRPr lang="en-US" altLang="ko-KR" sz="5400" b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  <a:p>
            <a:pPr marL="38100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Q&amp;A</a:t>
            </a:r>
            <a:endParaRPr lang="ko-KR" altLang="en-US" sz="54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323391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9D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1A7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9D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1A7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2004:Templates:Presentations:Designs:Calm Seas</Template>
  <TotalTime>59164</TotalTime>
  <Words>366</Words>
  <Application>Microsoft Macintosh PowerPoint</Application>
  <PresentationFormat>와이드스크린</PresentationFormat>
  <Paragraphs>146</Paragraphs>
  <Slides>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30" baseType="lpstr">
      <vt:lpstr>Cambria</vt:lpstr>
      <vt:lpstr>Apple SD Gothic Neo ExtraBold</vt:lpstr>
      <vt:lpstr>NanumGothic</vt:lpstr>
      <vt:lpstr>Times New Roman</vt:lpstr>
      <vt:lpstr>esamanru Medium</vt:lpstr>
      <vt:lpstr>Helvetica Neue</vt:lpstr>
      <vt:lpstr>나눔고딕 ExtraBold</vt:lpstr>
      <vt:lpstr>Arial</vt:lpstr>
      <vt:lpstr>Corbel</vt:lpstr>
      <vt:lpstr>이사만루체 Medium</vt:lpstr>
      <vt:lpstr>NanumGothic</vt:lpstr>
      <vt:lpstr>Apple SD Gothic Neo Medium</vt:lpstr>
      <vt:lpstr>ESAMANRU LIGHT</vt:lpstr>
      <vt:lpstr>Apple SD Gothic Neo</vt:lpstr>
      <vt:lpstr>Google Sans</vt:lpstr>
      <vt:lpstr>Wingdings</vt:lpstr>
      <vt:lpstr>맑은 고딕</vt:lpstr>
      <vt:lpstr>이사만루체 Bold</vt:lpstr>
      <vt:lpstr>NotoSansKR</vt:lpstr>
      <vt:lpstr>1_Default Design</vt:lpstr>
      <vt:lpstr>2_Default Design</vt:lpstr>
      <vt:lpstr>PowerPoint 프레젠테이션</vt:lpstr>
      <vt:lpstr>목차</vt:lpstr>
      <vt:lpstr>주차 문제점</vt:lpstr>
      <vt:lpstr>주차 문제점</vt:lpstr>
      <vt:lpstr>노바파킹 개요</vt:lpstr>
      <vt:lpstr>개발 절차</vt:lpstr>
      <vt:lpstr>활용모델</vt:lpstr>
      <vt:lpstr>활용데이터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이광연</dc:creator>
  <cp:lastModifiedBy>정 현일</cp:lastModifiedBy>
  <cp:revision>3201</cp:revision>
  <cp:lastPrinted>2023-01-25T05:07:50Z</cp:lastPrinted>
  <dcterms:created xsi:type="dcterms:W3CDTF">2004-08-18T11:28:05Z</dcterms:created>
  <dcterms:modified xsi:type="dcterms:W3CDTF">2025-04-21T15:22:59Z</dcterms:modified>
</cp:coreProperties>
</file>